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8" r:id="rId4"/>
    <p:sldMasterId id="2147484241" r:id="rId5"/>
    <p:sldMasterId id="2147484274" r:id="rId6"/>
  </p:sldMasterIdLst>
  <p:notesMasterIdLst>
    <p:notesMasterId r:id="rId109"/>
  </p:notesMasterIdLst>
  <p:handoutMasterIdLst>
    <p:handoutMasterId r:id="rId110"/>
  </p:handoutMasterIdLst>
  <p:sldIdLst>
    <p:sldId id="1363" r:id="rId7"/>
    <p:sldId id="1364" r:id="rId8"/>
    <p:sldId id="1367" r:id="rId9"/>
    <p:sldId id="1123" r:id="rId10"/>
    <p:sldId id="1339" r:id="rId11"/>
    <p:sldId id="1404" r:id="rId12"/>
    <p:sldId id="1405" r:id="rId13"/>
    <p:sldId id="1435" r:id="rId14"/>
    <p:sldId id="1436" r:id="rId15"/>
    <p:sldId id="1437" r:id="rId16"/>
    <p:sldId id="1406" r:id="rId17"/>
    <p:sldId id="1407" r:id="rId18"/>
    <p:sldId id="1408" r:id="rId19"/>
    <p:sldId id="1409" r:id="rId20"/>
    <p:sldId id="1410" r:id="rId21"/>
    <p:sldId id="1411" r:id="rId22"/>
    <p:sldId id="1412" r:id="rId23"/>
    <p:sldId id="1413" r:id="rId24"/>
    <p:sldId id="1421" r:id="rId25"/>
    <p:sldId id="1422" r:id="rId26"/>
    <p:sldId id="1423" r:id="rId27"/>
    <p:sldId id="1424" r:id="rId28"/>
    <p:sldId id="1442" r:id="rId29"/>
    <p:sldId id="1443" r:id="rId30"/>
    <p:sldId id="1425" r:id="rId31"/>
    <p:sldId id="1426" r:id="rId32"/>
    <p:sldId id="1427" r:id="rId33"/>
    <p:sldId id="1429" r:id="rId34"/>
    <p:sldId id="1430" r:id="rId35"/>
    <p:sldId id="1431" r:id="rId36"/>
    <p:sldId id="1444" r:id="rId37"/>
    <p:sldId id="1434" r:id="rId38"/>
    <p:sldId id="1433" r:id="rId39"/>
    <p:sldId id="1346" r:id="rId40"/>
    <p:sldId id="1347" r:id="rId41"/>
    <p:sldId id="1348" r:id="rId42"/>
    <p:sldId id="1349" r:id="rId43"/>
    <p:sldId id="1350" r:id="rId44"/>
    <p:sldId id="1351" r:id="rId45"/>
    <p:sldId id="1352" r:id="rId46"/>
    <p:sldId id="1353" r:id="rId47"/>
    <p:sldId id="1354" r:id="rId48"/>
    <p:sldId id="1355" r:id="rId49"/>
    <p:sldId id="1356" r:id="rId50"/>
    <p:sldId id="1372" r:id="rId51"/>
    <p:sldId id="1357" r:id="rId52"/>
    <p:sldId id="1373" r:id="rId53"/>
    <p:sldId id="1374" r:id="rId54"/>
    <p:sldId id="1375" r:id="rId55"/>
    <p:sldId id="1376" r:id="rId56"/>
    <p:sldId id="1380" r:id="rId57"/>
    <p:sldId id="1381" r:id="rId58"/>
    <p:sldId id="1397" r:id="rId59"/>
    <p:sldId id="1465" r:id="rId60"/>
    <p:sldId id="1456" r:id="rId61"/>
    <p:sldId id="1458" r:id="rId62"/>
    <p:sldId id="1459" r:id="rId63"/>
    <p:sldId id="1460" r:id="rId64"/>
    <p:sldId id="1461" r:id="rId65"/>
    <p:sldId id="1462" r:id="rId66"/>
    <p:sldId id="1463" r:id="rId67"/>
    <p:sldId id="1476" r:id="rId68"/>
    <p:sldId id="1464" r:id="rId69"/>
    <p:sldId id="1466" r:id="rId70"/>
    <p:sldId id="1467" r:id="rId71"/>
    <p:sldId id="1468" r:id="rId72"/>
    <p:sldId id="1402" r:id="rId73"/>
    <p:sldId id="1445" r:id="rId74"/>
    <p:sldId id="1446" r:id="rId75"/>
    <p:sldId id="1447" r:id="rId76"/>
    <p:sldId id="1448" r:id="rId77"/>
    <p:sldId id="1449" r:id="rId78"/>
    <p:sldId id="1451" r:id="rId79"/>
    <p:sldId id="1452" r:id="rId80"/>
    <p:sldId id="1401" r:id="rId81"/>
    <p:sldId id="1398" r:id="rId82"/>
    <p:sldId id="1399" r:id="rId83"/>
    <p:sldId id="1400" r:id="rId84"/>
    <p:sldId id="1477" r:id="rId85"/>
    <p:sldId id="1387" r:id="rId86"/>
    <p:sldId id="1382" r:id="rId87"/>
    <p:sldId id="1383" r:id="rId88"/>
    <p:sldId id="1384" r:id="rId89"/>
    <p:sldId id="1385" r:id="rId90"/>
    <p:sldId id="1386" r:id="rId91"/>
    <p:sldId id="1403" r:id="rId92"/>
    <p:sldId id="1470" r:id="rId93"/>
    <p:sldId id="1471" r:id="rId94"/>
    <p:sldId id="1472" r:id="rId95"/>
    <p:sldId id="1473" r:id="rId96"/>
    <p:sldId id="1474" r:id="rId97"/>
    <p:sldId id="1475" r:id="rId98"/>
    <p:sldId id="1388" r:id="rId99"/>
    <p:sldId id="1389" r:id="rId100"/>
    <p:sldId id="1390" r:id="rId101"/>
    <p:sldId id="1391" r:id="rId102"/>
    <p:sldId id="1392" r:id="rId103"/>
    <p:sldId id="1393" r:id="rId104"/>
    <p:sldId id="1395" r:id="rId105"/>
    <p:sldId id="1396" r:id="rId106"/>
    <p:sldId id="1478" r:id="rId107"/>
    <p:sldId id="1479" r:id="rId10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B846"/>
    <a:srgbClr val="9ED795"/>
    <a:srgbClr val="525252"/>
    <a:srgbClr val="002050"/>
    <a:srgbClr val="1193FF"/>
    <a:srgbClr val="0078D7"/>
    <a:srgbClr val="00BCF2"/>
    <a:srgbClr val="00188F"/>
    <a:srgbClr val="A8000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68475" autoAdjust="0"/>
  </p:normalViewPr>
  <p:slideViewPr>
    <p:cSldViewPr snapToObjects="1">
      <p:cViewPr>
        <p:scale>
          <a:sx n="33" d="100"/>
          <a:sy n="33" d="100"/>
        </p:scale>
        <p:origin x="2563" y="557"/>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33" d="100"/>
        <a:sy n="33" d="100"/>
      </p:scale>
      <p:origin x="0" y="0"/>
    </p:cViewPr>
  </p:sorterViewPr>
  <p:notesViewPr>
    <p:cSldViewPr snapToObjects="1" showGuides="1">
      <p:cViewPr varScale="1">
        <p:scale>
          <a:sx n="65" d="100"/>
          <a:sy n="65" d="100"/>
        </p:scale>
        <p:origin x="23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viewProps" Target="view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notesMaster" Target="notesMasters/notesMaster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19-Jul-2017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20</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20</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19-Jul-2017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A14FA6D-5CC1-477D-A0DC-F2245326A311}" type="datetime1">
              <a:rPr lang="en-US" smtClean="0"/>
              <a:t>19-Jul-2017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7803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Flexible</a:t>
            </a:r>
            <a:r>
              <a:rPr lang="en-US" baseline="0" dirty="0" smtClean="0"/>
              <a:t> deployment – included in your app (self-contained) or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21</a:t>
            </a:fld>
            <a:endParaRPr lang="en-US"/>
          </a:p>
        </p:txBody>
      </p:sp>
    </p:spTree>
    <p:extLst>
      <p:ext uri="{BB962C8B-B14F-4D97-AF65-F5344CB8AC3E}">
        <p14:creationId xmlns:p14="http://schemas.microsoft.com/office/powerpoint/2010/main" val="2425151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19-Jul-2017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148228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19-Jul-2017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36665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9783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26</a:t>
            </a:fld>
            <a:endParaRPr lang="en-US"/>
          </a:p>
        </p:txBody>
      </p:sp>
    </p:spTree>
    <p:extLst>
      <p:ext uri="{BB962C8B-B14F-4D97-AF65-F5344CB8AC3E}">
        <p14:creationId xmlns:p14="http://schemas.microsoft.com/office/powerpoint/2010/main" val="1875835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28</a:t>
            </a:fld>
            <a:endParaRPr lang="en-US"/>
          </a:p>
        </p:txBody>
      </p:sp>
    </p:spTree>
    <p:extLst>
      <p:ext uri="{BB962C8B-B14F-4D97-AF65-F5344CB8AC3E}">
        <p14:creationId xmlns:p14="http://schemas.microsoft.com/office/powerpoint/2010/main" val="1945619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AppDomains</a:t>
            </a:r>
            <a:r>
              <a:rPr lang="en-US" dirty="0"/>
              <a:t>,</a:t>
            </a:r>
            <a:r>
              <a:rPr lang="en-US" baseline="0" dirty="0"/>
              <a:t> </a:t>
            </a:r>
            <a:r>
              <a:rPr lang="en-US" baseline="0" dirty="0" err="1"/>
              <a:t>BFinary</a:t>
            </a:r>
            <a:r>
              <a:rPr lang="en-US" baseline="0" dirty="0"/>
              <a:t> </a:t>
            </a:r>
            <a:r>
              <a:rPr lang="en-US" baseline="0" dirty="0" err="1"/>
              <a:t>Serializer</a:t>
            </a:r>
            <a:r>
              <a:rPr lang="en-US" baseline="0" dirty="0"/>
              <a:t>, </a:t>
            </a:r>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19-Jul-2017 9:25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79760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classic ASP.NET application everything is hosted inside of an IIS Worker Process (w3wp.exe) which is the IIS Application Pool. The </a:t>
            </a:r>
            <a:r>
              <a:rPr lang="en-US" dirty="0" err="1" smtClean="0"/>
              <a:t>AppPool</a:t>
            </a:r>
            <a:r>
              <a:rPr lang="en-US" dirty="0" smtClean="0"/>
              <a:t> hosts your ASP.NET application and your application is instantiated by the built-in ASP.NET hosting features in IIS. The native runtime manager instantiates the .NET Runtime on your application's behalf and brings up the </a:t>
            </a:r>
            <a:r>
              <a:rPr lang="en-US" dirty="0" err="1" smtClean="0"/>
              <a:t>HttpRuntime</a:t>
            </a:r>
            <a:r>
              <a:rPr lang="en-US" dirty="0" smtClean="0"/>
              <a:t> object which is then used to fire requests through the ASP.NET application pipeline as requests come in from the native http.sys driver. Requests come in from http.sys and are dispatched to the appropriate site that is mapped to the Application Pool and the </a:t>
            </a:r>
            <a:r>
              <a:rPr lang="en-US" dirty="0" err="1" smtClean="0"/>
              <a:t>HttpRuntime</a:t>
            </a:r>
            <a:r>
              <a:rPr lang="en-US" dirty="0" smtClean="0"/>
              <a:t> instance hosted there.</a:t>
            </a:r>
            <a:endParaRPr lang="en-US" dirty="0"/>
          </a:p>
        </p:txBody>
      </p:sp>
      <p:sp>
        <p:nvSpPr>
          <p:cNvPr id="4" name="Slide Number Placeholder 3"/>
          <p:cNvSpPr>
            <a:spLocks noGrp="1"/>
          </p:cNvSpPr>
          <p:nvPr>
            <p:ph type="sldNum" sz="quarter" idx="10"/>
          </p:nvPr>
        </p:nvSpPr>
        <p:spPr/>
        <p:txBody>
          <a:bodyPr/>
          <a:lstStyle/>
          <a:p>
            <a:fld id="{5AAC5C8C-33E2-41EC-AFF1-877673DE0B09}" type="slidenum">
              <a:rPr lang="en-US" smtClean="0"/>
              <a:t>47</a:t>
            </a:fld>
            <a:endParaRPr lang="en-US"/>
          </a:p>
        </p:txBody>
      </p:sp>
    </p:spTree>
    <p:extLst>
      <p:ext uri="{BB962C8B-B14F-4D97-AF65-F5344CB8AC3E}">
        <p14:creationId xmlns:p14="http://schemas.microsoft.com/office/powerpoint/2010/main" val="1903274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 are quite different with ASP.NET Core which doesn't run in-process to the IIS worker process, but rather runs as a separate, out of process Console application that runs its own Web server using the </a:t>
            </a:r>
            <a:r>
              <a:rPr lang="en-US" b="1" dirty="0" smtClean="0"/>
              <a:t>Kestrel</a:t>
            </a:r>
            <a:r>
              <a:rPr lang="en-US" dirty="0" smtClean="0"/>
              <a:t> component. Kestrel is a .NET Web Server implementation that has been heavily optimized for throughput performance. It's fast and functional in getting network requests into your application, but it's 'just' a raw Web server. It does not include Web management services as a full featured server like IIS does.</a:t>
            </a:r>
          </a:p>
          <a:p>
            <a:r>
              <a:rPr lang="en-US" dirty="0" smtClean="0"/>
              <a:t>If you run on Windows you will likely want to run Kestrel behind IIS to gain infrastructure features like port 80/443 forwarding via Host Headers, process lifetime management and certificate management to name a few.</a:t>
            </a:r>
          </a:p>
          <a:p>
            <a:r>
              <a:rPr lang="en-US" smtClean="0"/>
              <a:t>Here's what it looks like when you run your ASP.NET Core application behind an IIS Web front:</a:t>
            </a:r>
          </a:p>
          <a:p>
            <a:endParaRPr lang="en-US"/>
          </a:p>
        </p:txBody>
      </p:sp>
      <p:sp>
        <p:nvSpPr>
          <p:cNvPr id="4" name="Slide Number Placeholder 3"/>
          <p:cNvSpPr>
            <a:spLocks noGrp="1"/>
          </p:cNvSpPr>
          <p:nvPr>
            <p:ph type="sldNum" sz="quarter" idx="10"/>
          </p:nvPr>
        </p:nvSpPr>
        <p:spPr/>
        <p:txBody>
          <a:bodyPr/>
          <a:lstStyle/>
          <a:p>
            <a:fld id="{5AAC5C8C-33E2-41EC-AFF1-877673DE0B09}" type="slidenum">
              <a:rPr lang="en-US" smtClean="0"/>
              <a:t>48</a:t>
            </a:fld>
            <a:endParaRPr lang="en-US"/>
          </a:p>
        </p:txBody>
      </p:sp>
    </p:spTree>
    <p:extLst>
      <p:ext uri="{BB962C8B-B14F-4D97-AF65-F5344CB8AC3E}">
        <p14:creationId xmlns:p14="http://schemas.microsoft.com/office/powerpoint/2010/main" val="174774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19-Jul-2017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912983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19-Jul-2017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43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07DB4-7989-431D-B213-76D24A11EDBA}" type="slidenum">
              <a:rPr lang="en-US" smtClean="0"/>
              <a:t>69</a:t>
            </a:fld>
            <a:endParaRPr lang="en-US"/>
          </a:p>
        </p:txBody>
      </p:sp>
    </p:spTree>
    <p:extLst>
      <p:ext uri="{BB962C8B-B14F-4D97-AF65-F5344CB8AC3E}">
        <p14:creationId xmlns:p14="http://schemas.microsoft.com/office/powerpoint/2010/main" val="103177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4841EB-3AA2-46D0-9087-7D7FA02141FC}" type="slidenum">
              <a:rPr lang="en-US" smtClean="0"/>
              <a:t>76</a:t>
            </a:fld>
            <a:endParaRPr lang="en-US"/>
          </a:p>
        </p:txBody>
      </p:sp>
    </p:spTree>
    <p:extLst>
      <p:ext uri="{BB962C8B-B14F-4D97-AF65-F5344CB8AC3E}">
        <p14:creationId xmlns:p14="http://schemas.microsoft.com/office/powerpoint/2010/main" val="3442482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4841EB-3AA2-46D0-9087-7D7FA02141FC}" type="slidenum">
              <a:rPr lang="en-US" smtClean="0"/>
              <a:t>77</a:t>
            </a:fld>
            <a:endParaRPr lang="en-US"/>
          </a:p>
        </p:txBody>
      </p:sp>
    </p:spTree>
    <p:extLst>
      <p:ext uri="{BB962C8B-B14F-4D97-AF65-F5344CB8AC3E}">
        <p14:creationId xmlns:p14="http://schemas.microsoft.com/office/powerpoint/2010/main" val="102146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4841EB-3AA2-46D0-9087-7D7FA02141FC}" type="slidenum">
              <a:rPr lang="en-US" smtClean="0"/>
              <a:t>78</a:t>
            </a:fld>
            <a:endParaRPr lang="en-US"/>
          </a:p>
        </p:txBody>
      </p:sp>
    </p:spTree>
    <p:extLst>
      <p:ext uri="{BB962C8B-B14F-4D97-AF65-F5344CB8AC3E}">
        <p14:creationId xmlns:p14="http://schemas.microsoft.com/office/powerpoint/2010/main" val="1685186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Publish dialog. Right now we have few options but MSFT is working on to provide SFTP, </a:t>
            </a:r>
            <a:r>
              <a:rPr lang="en-US" baseline="0" dirty="0" err="1" smtClean="0"/>
              <a:t>MSDeploy</a:t>
            </a:r>
            <a:r>
              <a:rPr lang="en-US" baseline="0" dirty="0" smtClean="0"/>
              <a:t> commands, Publish at Linux box (some technology top of </a:t>
            </a:r>
            <a:r>
              <a:rPr lang="en-US" baseline="0" dirty="0" err="1" smtClean="0"/>
              <a:t>ssh</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AAC5C8C-33E2-41EC-AFF1-877673DE0B09}" type="slidenum">
              <a:rPr lang="en-US" smtClean="0"/>
              <a:t>96</a:t>
            </a:fld>
            <a:endParaRPr lang="en-US"/>
          </a:p>
        </p:txBody>
      </p:sp>
    </p:spTree>
    <p:extLst>
      <p:ext uri="{BB962C8B-B14F-4D97-AF65-F5344CB8AC3E}">
        <p14:creationId xmlns:p14="http://schemas.microsoft.com/office/powerpoint/2010/main" val="585630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AC5C8C-33E2-41EC-AFF1-877673DE0B09}" type="slidenum">
              <a:rPr lang="en-US" smtClean="0"/>
              <a:t>99</a:t>
            </a:fld>
            <a:endParaRPr lang="en-US"/>
          </a:p>
        </p:txBody>
      </p:sp>
    </p:spTree>
    <p:extLst>
      <p:ext uri="{BB962C8B-B14F-4D97-AF65-F5344CB8AC3E}">
        <p14:creationId xmlns:p14="http://schemas.microsoft.com/office/powerpoint/2010/main" val="1214821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19-Jul-2017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459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0975FA-780D-4E00-9550-B2D883AEEAB0}" type="datetime1">
              <a:rPr lang="en-US" smtClean="0">
                <a:solidFill>
                  <a:prstClr val="black"/>
                </a:solidFill>
              </a:rPr>
              <a:pPr/>
              <a:t>19-Jul-2017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37722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80664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15254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 cross-platform .NET Core, we’re also providing tooling for any developer platform and workflow.</a:t>
            </a:r>
            <a:r>
              <a:rPr lang="en-US" baseline="0" dirty="0"/>
              <a:t> Whether you develop with a PC or a Mac, we’ve got you covered with a wide range of tooling.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15</a:t>
            </a:fld>
            <a:endParaRPr lang="en-US"/>
          </a:p>
        </p:txBody>
      </p:sp>
    </p:spTree>
    <p:extLst>
      <p:ext uri="{BB962C8B-B14F-4D97-AF65-F5344CB8AC3E}">
        <p14:creationId xmlns:p14="http://schemas.microsoft.com/office/powerpoint/2010/main" val="3536333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Flexible</a:t>
            </a:r>
            <a:r>
              <a:rPr lang="en-US" baseline="0" dirty="0" smtClean="0"/>
              <a:t> deployment – included in your app (self-contained) or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19</a:t>
            </a:fld>
            <a:endParaRPr lang="en-US"/>
          </a:p>
        </p:txBody>
      </p:sp>
    </p:spTree>
    <p:extLst>
      <p:ext uri="{BB962C8B-B14F-4D97-AF65-F5344CB8AC3E}">
        <p14:creationId xmlns:p14="http://schemas.microsoft.com/office/powerpoint/2010/main" val="218866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Flexible</a:t>
            </a:r>
            <a:r>
              <a:rPr lang="en-US" baseline="0" dirty="0" smtClean="0"/>
              <a:t> deployment – included in your app (self-contained) or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20</a:t>
            </a:fld>
            <a:endParaRPr lang="en-US"/>
          </a:p>
        </p:txBody>
      </p:sp>
    </p:spTree>
    <p:extLst>
      <p:ext uri="{BB962C8B-B14F-4D97-AF65-F5344CB8AC3E}">
        <p14:creationId xmlns:p14="http://schemas.microsoft.com/office/powerpoint/2010/main" val="3969668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007867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416739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2974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73694031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809920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4064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364578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4014867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7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950"/>
                                        <p:tgtEl>
                                          <p:spTgt spid="17"/>
                                        </p:tgtEl>
                                      </p:cBhvr>
                                    </p:animEffect>
                                  </p:childTnLst>
                                </p:cTn>
                              </p:par>
                              <p:par>
                                <p:cTn id="30" presetID="63" presetClass="path" presetSubtype="0" decel="100000" fill="hold" grpId="1" nodeType="withEffect">
                                  <p:stCondLst>
                                    <p:cond delay="700"/>
                                  </p:stCondLst>
                                  <p:childTnLst>
                                    <p:animMotion origin="layout" path="M -0.01455 -1.34362E-6 L -3.90605E-7 -1.34362E-6 " pathEditMode="relative" rAng="0" ptsTypes="AA">
                                      <p:cBhvr>
                                        <p:cTn id="31" dur="950" fill="hold"/>
                                        <p:tgtEl>
                                          <p:spTgt spid="17"/>
                                        </p:tgtEl>
                                        <p:attrNameLst>
                                          <p:attrName>ppt_x</p:attrName>
                                          <p:attrName>ppt_y</p:attrName>
                                        </p:attrNameLst>
                                      </p:cBhvr>
                                      <p:rCtr x="728" y="0"/>
                                    </p:animMotion>
                                  </p:childTnLst>
                                </p:cTn>
                              </p:par>
                              <p:par>
                                <p:cTn id="32" presetID="6" presetClass="emph" presetSubtype="0" accel="100000" autoRev="1" fill="hold" grpId="2" nodeType="withEffect">
                                  <p:stCondLst>
                                    <p:cond delay="0"/>
                                  </p:stCondLst>
                                  <p:childTnLst>
                                    <p:animScale>
                                      <p:cBhvr>
                                        <p:cTn id="33"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4991381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206292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264229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317780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939029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02069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782921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1564285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27559591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59491515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06553353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06897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231331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318599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0412680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08081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777041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496004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564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92985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662989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56381403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2905453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18001796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2863771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40620671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91756300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440075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72493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12177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4958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69589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046281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5991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60897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126758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17697421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475807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060712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265646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152010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81238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983313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00534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7100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468889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950369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50277876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451896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094574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1501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02235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467046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340880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26676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9879441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207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415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2308441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17212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20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362145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21145082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1754033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88496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476241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2515276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51166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4.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5.png"/><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theme" Target="../theme/theme3.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18"/>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2942411306"/>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1" r:id="rId12"/>
    <p:sldLayoutId id="2147484232" r:id="rId13"/>
    <p:sldLayoutId id="2147484233" r:id="rId14"/>
    <p:sldLayoutId id="2147484234" r:id="rId15"/>
    <p:sldLayoutId id="214748423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7" orient="horz" pos="187" userDrawn="1">
          <p15:clr>
            <a:srgbClr val="5ACBF0"/>
          </p15:clr>
        </p15:guide>
        <p15:guide id="28" pos="173" userDrawn="1">
          <p15:clr>
            <a:srgbClr val="5ACBF0"/>
          </p15:clr>
        </p15:guide>
        <p15:guide id="29" pos="7661" userDrawn="1">
          <p15:clr>
            <a:srgbClr val="5ACBF0"/>
          </p15:clr>
        </p15:guide>
        <p15:guide id="30" orient="horz" pos="4219" userDrawn="1">
          <p15:clr>
            <a:srgbClr val="5ACBF0"/>
          </p15:clr>
        </p15:guide>
        <p15:guide id="31" pos="749" userDrawn="1">
          <p15:clr>
            <a:srgbClr val="5ACBF0"/>
          </p15:clr>
        </p15:guide>
        <p15:guide id="32" pos="1325" userDrawn="1">
          <p15:clr>
            <a:srgbClr val="5ACBF0"/>
          </p15:clr>
        </p15:guide>
        <p15:guide id="33" pos="1901" userDrawn="1">
          <p15:clr>
            <a:srgbClr val="5ACBF0"/>
          </p15:clr>
        </p15:guide>
        <p15:guide id="34" pos="2477" userDrawn="1">
          <p15:clr>
            <a:srgbClr val="5ACBF0"/>
          </p15:clr>
        </p15:guide>
        <p15:guide id="35" pos="3053" userDrawn="1">
          <p15:clr>
            <a:srgbClr val="5ACBF0"/>
          </p15:clr>
        </p15:guide>
        <p15:guide id="36" pos="3629" userDrawn="1">
          <p15:clr>
            <a:srgbClr val="5ACBF0"/>
          </p15:clr>
        </p15:guide>
        <p15:guide id="37" pos="4205" userDrawn="1">
          <p15:clr>
            <a:srgbClr val="5ACBF0"/>
          </p15:clr>
        </p15:guide>
        <p15:guide id="38" pos="4781" userDrawn="1">
          <p15:clr>
            <a:srgbClr val="5ACBF0"/>
          </p15:clr>
        </p15:guide>
        <p15:guide id="39" pos="5357" userDrawn="1">
          <p15:clr>
            <a:srgbClr val="5ACBF0"/>
          </p15:clr>
        </p15:guide>
        <p15:guide id="40" pos="5933" userDrawn="1">
          <p15:clr>
            <a:srgbClr val="5ACBF0"/>
          </p15:clr>
        </p15:guide>
        <p15:guide id="41" pos="6509" userDrawn="1">
          <p15:clr>
            <a:srgbClr val="5ACBF0"/>
          </p15:clr>
        </p15:guide>
        <p15:guide id="42" pos="7085" userDrawn="1">
          <p15:clr>
            <a:srgbClr val="5ACBF0"/>
          </p15:clr>
        </p15:guide>
        <p15:guide id="43" orient="horz" pos="763" userDrawn="1">
          <p15:clr>
            <a:srgbClr val="5ACBF0"/>
          </p15:clr>
        </p15:guide>
        <p15:guide id="44" orient="horz" pos="1339" userDrawn="1">
          <p15:clr>
            <a:srgbClr val="5ACBF0"/>
          </p15:clr>
        </p15:guide>
        <p15:guide id="45" orient="horz" pos="1915" userDrawn="1">
          <p15:clr>
            <a:srgbClr val="5ACBF0"/>
          </p15:clr>
        </p15:guide>
        <p15:guide id="46" orient="horz" pos="2491" userDrawn="1">
          <p15:clr>
            <a:srgbClr val="5ACBF0"/>
          </p15:clr>
        </p15:guide>
        <p15:guide id="47" orient="horz" pos="3067" userDrawn="1">
          <p15:clr>
            <a:srgbClr val="5ACBF0"/>
          </p15:clr>
        </p15:guide>
        <p15:guide id="48" orient="horz" pos="3643" userDrawn="1">
          <p15:clr>
            <a:srgbClr val="5ACBF0"/>
          </p15:clr>
        </p15:guide>
        <p15:guide id="49" pos="288" userDrawn="1">
          <p15:clr>
            <a:srgbClr val="C35EA4"/>
          </p15:clr>
        </p15:guide>
        <p15:guide id="50" pos="7546" userDrawn="1">
          <p15:clr>
            <a:srgbClr val="C35EA4"/>
          </p15:clr>
        </p15:guide>
        <p15:guide id="51" orient="horz" pos="302" userDrawn="1">
          <p15:clr>
            <a:srgbClr val="C35EA4"/>
          </p15:clr>
        </p15:guide>
        <p15:guide id="52"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977078980"/>
      </p:ext>
    </p:extLst>
  </p:cSld>
  <p:clrMap bg1="dk1" tx1="lt1" bg2="dk2" tx2="lt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 id="2147484259" r:id="rId18"/>
    <p:sldLayoutId id="2147484260" r:id="rId19"/>
    <p:sldLayoutId id="2147484261" r:id="rId20"/>
    <p:sldLayoutId id="2147484262" r:id="rId21"/>
    <p:sldLayoutId id="2147484263" r:id="rId22"/>
    <p:sldLayoutId id="2147484264" r:id="rId23"/>
    <p:sldLayoutId id="2147484265" r:id="rId24"/>
    <p:sldLayoutId id="2147484266" r:id="rId25"/>
    <p:sldLayoutId id="2147484267" r:id="rId26"/>
    <p:sldLayoutId id="2147484268" r:id="rId27"/>
    <p:sldLayoutId id="2147484269" r:id="rId28"/>
    <p:sldLayoutId id="2147484270" r:id="rId29"/>
    <p:sldLayoutId id="2147484271" r:id="rId30"/>
    <p:sldLayoutId id="2147484272" r:id="rId31"/>
    <p:sldLayoutId id="2147484273" r:id="rId3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22924739"/>
      </p:ext>
    </p:extLst>
  </p:cSld>
  <p:clrMap bg1="dk1" tx1="lt1" bg2="dk2" tx2="lt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 id="2147484295" r:id="rId21"/>
    <p:sldLayoutId id="2147484296" r:id="rId22"/>
    <p:sldLayoutId id="2147484297" r:id="rId23"/>
    <p:sldLayoutId id="2147484298" r:id="rId24"/>
    <p:sldLayoutId id="2147484299" r:id="rId25"/>
    <p:sldLayoutId id="2147484300" r:id="rId26"/>
    <p:sldLayoutId id="2147484301" r:id="rId27"/>
    <p:sldLayoutId id="2147484302" r:id="rId28"/>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1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aspnet/home" TargetMode="External"/><Relationship Id="rId2" Type="http://schemas.openxmlformats.org/officeDocument/2006/relationships/hyperlink" Target="http://www.asp.net/" TargetMode="External"/><Relationship Id="rId1" Type="http://schemas.openxmlformats.org/officeDocument/2006/relationships/slideLayout" Target="../slideLayouts/slideLayout51.xml"/><Relationship Id="rId4" Type="http://schemas.openxmlformats.org/officeDocument/2006/relationships/hyperlink" Target="http://docs.asp.ne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9.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3.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3.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1.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2" Type="http://schemas.openxmlformats.org/officeDocument/2006/relationships/hyperlink" Target="http://localhost:5000/" TargetMode="Externa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katanaproject.codeplex.com/" TargetMode="External"/><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3" Type="http://schemas.openxmlformats.org/officeDocument/2006/relationships/hyperlink" Target="http://owin.org/html/owin.html#3-3-headers" TargetMode="External"/><Relationship Id="rId2" Type="http://schemas.openxmlformats.org/officeDocument/2006/relationships/hyperlink" Target="http://owin.org/html/owin.html#34-request-body-100-continue-and-completed-semantics" TargetMode="External"/><Relationship Id="rId1" Type="http://schemas.openxmlformats.org/officeDocument/2006/relationships/slideLayout" Target="../slideLayouts/slideLayout54.xml"/><Relationship Id="rId5" Type="http://schemas.openxmlformats.org/officeDocument/2006/relationships/hyperlink" Target="http://owin.org/html/owin.html#5-1-uri-scheme" TargetMode="External"/><Relationship Id="rId4" Type="http://schemas.openxmlformats.org/officeDocument/2006/relationships/hyperlink" Target="http://owin.org/html/owin.html#5-3-path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4.xml"/></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4.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17.png"/><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4.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4.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4.xml"/></Relationships>
</file>

<file path=ppt/slides/_rels/slide9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135062"/>
            <a:ext cx="12436475" cy="2511457"/>
          </a:xfrm>
          <a:prstGeom prst="rect">
            <a:avLst/>
          </a:prstGeom>
          <a:solidFill>
            <a:srgbClr val="56B8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98437" y="1135062"/>
            <a:ext cx="9601200" cy="2511457"/>
          </a:xfrm>
          <a:prstGeom prst="rect">
            <a:avLst/>
          </a:prstGeom>
          <a:noFill/>
        </p:spPr>
        <p:txBody>
          <a:bodyPr wrap="square" lIns="182880" tIns="146304" rIns="182880" bIns="146304" rtlCol="0">
            <a:spAutoFit/>
          </a:bodyPr>
          <a:lstStyle/>
          <a:p>
            <a:pPr>
              <a:lnSpc>
                <a:spcPct val="90000"/>
              </a:lnSpc>
              <a:spcAft>
                <a:spcPts val="600"/>
              </a:spcAft>
            </a:pPr>
            <a:r>
              <a:rPr lang="en-US" sz="8000" b="1" dirty="0" smtClean="0">
                <a:gradFill>
                  <a:gsLst>
                    <a:gs pos="2917">
                      <a:schemeClr val="tx1"/>
                    </a:gs>
                    <a:gs pos="30000">
                      <a:schemeClr val="tx1"/>
                    </a:gs>
                  </a:gsLst>
                  <a:lin ang="5400000" scaled="0"/>
                </a:gradFill>
              </a:rPr>
              <a:t>ASP.NET Core Workshop</a:t>
            </a:r>
            <a:endParaRPr lang="en-US" sz="8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574619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4799" dirty="0" smtClean="0"/>
              <a:t>.NET Framework 4.6</a:t>
            </a:r>
            <a:endParaRPr lang="en-US" sz="4799" dirty="0"/>
          </a:p>
        </p:txBody>
      </p:sp>
      <p:sp>
        <p:nvSpPr>
          <p:cNvPr id="3" name="Flowchart: Connector 2"/>
          <p:cNvSpPr/>
          <p:nvPr/>
        </p:nvSpPr>
        <p:spPr bwMode="auto">
          <a:xfrm>
            <a:off x="411475" y="5537778"/>
            <a:ext cx="1032095" cy="101398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1746313" y="4985895"/>
            <a:ext cx="1241832" cy="1278047"/>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3239460" y="4444570"/>
            <a:ext cx="1478730" cy="143723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5108236" y="3813726"/>
            <a:ext cx="1663010" cy="167262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35569" y="5721606"/>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a:t>
            </a:r>
            <a:endParaRPr lang="en-US" sz="1200" b="1" dirty="0">
              <a:solidFill>
                <a:srgbClr val="FFFFFF"/>
              </a:solidFill>
            </a:endParaRPr>
          </a:p>
        </p:txBody>
      </p:sp>
      <p:sp>
        <p:nvSpPr>
          <p:cNvPr id="19" name="Rectangle 18"/>
          <p:cNvSpPr/>
          <p:nvPr/>
        </p:nvSpPr>
        <p:spPr>
          <a:xfrm>
            <a:off x="1847278" y="5301752"/>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4.5</a:t>
            </a:r>
            <a:endParaRPr lang="en-US" sz="1200" b="1" dirty="0">
              <a:solidFill>
                <a:srgbClr val="FFFFFF"/>
              </a:solidFill>
            </a:endParaRPr>
          </a:p>
        </p:txBody>
      </p:sp>
      <p:sp>
        <p:nvSpPr>
          <p:cNvPr id="20" name="Rectangle 19"/>
          <p:cNvSpPr/>
          <p:nvPr/>
        </p:nvSpPr>
        <p:spPr>
          <a:xfrm>
            <a:off x="3458874" y="4840023"/>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4.5.1</a:t>
            </a:r>
            <a:endParaRPr lang="en-US" sz="1200" b="1" dirty="0">
              <a:solidFill>
                <a:srgbClr val="FFFFFF"/>
              </a:solidFill>
            </a:endParaRPr>
          </a:p>
        </p:txBody>
      </p:sp>
      <p:sp>
        <p:nvSpPr>
          <p:cNvPr id="21" name="Rectangle 20"/>
          <p:cNvSpPr/>
          <p:nvPr/>
        </p:nvSpPr>
        <p:spPr>
          <a:xfrm>
            <a:off x="5419790" y="4345854"/>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4.5.2</a:t>
            </a:r>
            <a:endParaRPr lang="en-US" sz="1200" b="1" dirty="0">
              <a:solidFill>
                <a:srgbClr val="FFFFFF"/>
              </a:solidFill>
            </a:endParaRPr>
          </a:p>
        </p:txBody>
      </p:sp>
      <p:sp>
        <p:nvSpPr>
          <p:cNvPr id="22" name="Flowchart: Connector 21"/>
          <p:cNvSpPr/>
          <p:nvPr/>
        </p:nvSpPr>
        <p:spPr bwMode="auto">
          <a:xfrm>
            <a:off x="7161292" y="1711105"/>
            <a:ext cx="4909580" cy="5042733"/>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a:xfrm>
            <a:off x="7985156" y="2135780"/>
            <a:ext cx="3358835" cy="461665"/>
          </a:xfrm>
          <a:prstGeom prst="rect">
            <a:avLst/>
          </a:prstGeom>
        </p:spPr>
        <p:txBody>
          <a:bodyPr wrap="square">
            <a:spAutoFit/>
          </a:bodyPr>
          <a:lstStyle/>
          <a:p>
            <a:pPr algn="ctr" defTabSz="932277"/>
            <a:r>
              <a:rPr lang="en-US" sz="2300" b="1" dirty="0">
                <a:solidFill>
                  <a:srgbClr val="FFFFFF"/>
                </a:solidFill>
              </a:rPr>
              <a:t>.</a:t>
            </a:r>
            <a:r>
              <a:rPr lang="en-US" sz="2300" b="1" dirty="0" smtClean="0">
                <a:solidFill>
                  <a:srgbClr val="FFFFFF"/>
                </a:solidFill>
              </a:rPr>
              <a:t>NET Framework 4.6</a:t>
            </a:r>
            <a:endParaRPr lang="en-US" sz="2300" b="1" dirty="0">
              <a:solidFill>
                <a:srgbClr val="FFFFFF"/>
              </a:solidFill>
            </a:endParaRPr>
          </a:p>
        </p:txBody>
      </p:sp>
      <p:sp>
        <p:nvSpPr>
          <p:cNvPr id="25" name="Freeform 24"/>
          <p:cNvSpPr/>
          <p:nvPr/>
        </p:nvSpPr>
        <p:spPr bwMode="auto">
          <a:xfrm>
            <a:off x="592185" y="5552322"/>
            <a:ext cx="8252009" cy="1226713"/>
          </a:xfrm>
          <a:custGeom>
            <a:avLst/>
            <a:gdLst>
              <a:gd name="connsiteX0" fmla="*/ 0 w 7880817"/>
              <a:gd name="connsiteY0" fmla="*/ 1143112 h 1143112"/>
              <a:gd name="connsiteX1" fmla="*/ 4155541 w 7880817"/>
              <a:gd name="connsiteY1" fmla="*/ 156284 h 1143112"/>
              <a:gd name="connsiteX2" fmla="*/ 5975287 w 7880817"/>
              <a:gd name="connsiteY2" fmla="*/ 74803 h 1143112"/>
              <a:gd name="connsiteX3" fmla="*/ 7713553 w 7880817"/>
              <a:gd name="connsiteY3" fmla="*/ 880561 h 1143112"/>
              <a:gd name="connsiteX4" fmla="*/ 7713553 w 7880817"/>
              <a:gd name="connsiteY4" fmla="*/ 871508 h 114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0817" h="1143112">
                <a:moveTo>
                  <a:pt x="0" y="1143112"/>
                </a:moveTo>
                <a:cubicBezTo>
                  <a:pt x="1579830" y="738723"/>
                  <a:pt x="3159660" y="334335"/>
                  <a:pt x="4155541" y="156284"/>
                </a:cubicBezTo>
                <a:cubicBezTo>
                  <a:pt x="5151422" y="-21768"/>
                  <a:pt x="5382285" y="-45910"/>
                  <a:pt x="5975287" y="74803"/>
                </a:cubicBezTo>
                <a:cubicBezTo>
                  <a:pt x="6568289" y="195516"/>
                  <a:pt x="7423842" y="747777"/>
                  <a:pt x="7713553" y="880561"/>
                </a:cubicBezTo>
                <a:cubicBezTo>
                  <a:pt x="8003264" y="1013345"/>
                  <a:pt x="7858408" y="942426"/>
                  <a:pt x="7713553" y="871508"/>
                </a:cubicBezTo>
              </a:path>
            </a:pathLst>
          </a:cu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932277"/>
            <a:endParaRPr lang="en-US" sz="1768">
              <a:solidFill>
                <a:srgbClr val="000000"/>
              </a:solidFill>
            </a:endParaRPr>
          </a:p>
        </p:txBody>
      </p:sp>
      <p:sp>
        <p:nvSpPr>
          <p:cNvPr id="26" name="Freeform 25"/>
          <p:cNvSpPr/>
          <p:nvPr/>
        </p:nvSpPr>
        <p:spPr bwMode="auto">
          <a:xfrm>
            <a:off x="271604" y="1897062"/>
            <a:ext cx="8338241" cy="3598077"/>
          </a:xfrm>
          <a:custGeom>
            <a:avLst/>
            <a:gdLst>
              <a:gd name="connsiteX0" fmla="*/ 0 w 8274867"/>
              <a:gd name="connsiteY0" fmla="*/ 3702867 h 3702867"/>
              <a:gd name="connsiteX1" fmla="*/ 4246075 w 8274867"/>
              <a:gd name="connsiteY1" fmla="*/ 2245259 h 3702867"/>
              <a:gd name="connsiteX2" fmla="*/ 6147303 w 8274867"/>
              <a:gd name="connsiteY2" fmla="*/ 1294645 h 3702867"/>
              <a:gd name="connsiteX3" fmla="*/ 8274867 w 8274867"/>
              <a:gd name="connsiteY3" fmla="*/ 0 h 3702867"/>
              <a:gd name="connsiteX4" fmla="*/ 8274867 w 8274867"/>
              <a:gd name="connsiteY4" fmla="*/ 0 h 3702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4867" h="3702867">
                <a:moveTo>
                  <a:pt x="0" y="3702867"/>
                </a:moveTo>
                <a:cubicBezTo>
                  <a:pt x="1610762" y="3174748"/>
                  <a:pt x="3221525" y="2646629"/>
                  <a:pt x="4246075" y="2245259"/>
                </a:cubicBezTo>
                <a:cubicBezTo>
                  <a:pt x="5270625" y="1843889"/>
                  <a:pt x="5475838" y="1668855"/>
                  <a:pt x="6147303" y="1294645"/>
                </a:cubicBezTo>
                <a:cubicBezTo>
                  <a:pt x="6818768" y="920435"/>
                  <a:pt x="8274867" y="0"/>
                  <a:pt x="8274867" y="0"/>
                </a:cubicBezTo>
                <a:lnTo>
                  <a:pt x="8274867" y="0"/>
                </a:lnTo>
              </a:path>
            </a:pathLst>
          </a:cu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932277"/>
            <a:endParaRPr lang="en-US" sz="1768">
              <a:solidFill>
                <a:srgbClr val="000000"/>
              </a:solidFill>
            </a:endParaRPr>
          </a:p>
        </p:txBody>
      </p:sp>
      <p:sp>
        <p:nvSpPr>
          <p:cNvPr id="27" name="Rectangle 26"/>
          <p:cNvSpPr/>
          <p:nvPr/>
        </p:nvSpPr>
        <p:spPr>
          <a:xfrm rot="20532416">
            <a:off x="2892190" y="3986283"/>
            <a:ext cx="1616148" cy="338554"/>
          </a:xfrm>
          <a:prstGeom prst="rect">
            <a:avLst/>
          </a:prstGeom>
        </p:spPr>
        <p:txBody>
          <a:bodyPr wrap="none">
            <a:spAutoFit/>
          </a:bodyPr>
          <a:lstStyle/>
          <a:p>
            <a:pPr defTabSz="932277"/>
            <a:r>
              <a:rPr lang="en-US" sz="1600" dirty="0">
                <a:latin typeface="Segoe UI Light"/>
              </a:rPr>
              <a:t>Evolution in time</a:t>
            </a:r>
          </a:p>
        </p:txBody>
      </p:sp>
      <p:sp>
        <p:nvSpPr>
          <p:cNvPr id="28" name="Rectangle 27"/>
          <p:cNvSpPr/>
          <p:nvPr/>
        </p:nvSpPr>
        <p:spPr>
          <a:xfrm>
            <a:off x="7779820" y="2748678"/>
            <a:ext cx="3906523" cy="3231654"/>
          </a:xfrm>
          <a:prstGeom prst="rect">
            <a:avLst/>
          </a:prstGeom>
        </p:spPr>
        <p:txBody>
          <a:bodyPr wrap="square">
            <a:spAutoFit/>
          </a:bodyPr>
          <a:lstStyle/>
          <a:p>
            <a:pPr marL="285750" indent="-285750" defTabSz="932277">
              <a:buFont typeface="Arial" panose="020B0604020202020204" pitchFamily="34" charset="0"/>
              <a:buChar char="•"/>
            </a:pPr>
            <a:r>
              <a:rPr lang="en-US" sz="1700" dirty="0" smtClean="0">
                <a:gradFill>
                  <a:gsLst>
                    <a:gs pos="0">
                      <a:srgbClr val="FFFFFF"/>
                    </a:gs>
                    <a:gs pos="100000">
                      <a:srgbClr val="FFFFFF"/>
                    </a:gs>
                  </a:gsLst>
                  <a:lin ang="5400000" scaled="0"/>
                </a:gradFill>
                <a:ea typeface="Segoe UI" pitchFamily="34" charset="0"/>
                <a:cs typeface="Segoe UI" pitchFamily="34" charset="0"/>
              </a:rPr>
              <a:t>Highly </a:t>
            </a:r>
            <a:r>
              <a:rPr lang="en-US" sz="1700" dirty="0">
                <a:gradFill>
                  <a:gsLst>
                    <a:gs pos="0">
                      <a:srgbClr val="FFFFFF"/>
                    </a:gs>
                    <a:gs pos="100000">
                      <a:srgbClr val="FFFFFF"/>
                    </a:gs>
                  </a:gsLst>
                  <a:lin ang="5400000" scaled="0"/>
                </a:gradFill>
                <a:ea typeface="Segoe UI" pitchFamily="34" charset="0"/>
                <a:cs typeface="Segoe UI" pitchFamily="34" charset="0"/>
              </a:rPr>
              <a:t>compatible, in-place replacement for .NET 4, 4.5, 4.5.1, and </a:t>
            </a:r>
            <a:r>
              <a:rPr lang="en-US" sz="1700" dirty="0" smtClean="0">
                <a:gradFill>
                  <a:gsLst>
                    <a:gs pos="0">
                      <a:srgbClr val="FFFFFF"/>
                    </a:gs>
                    <a:gs pos="100000">
                      <a:srgbClr val="FFFFFF"/>
                    </a:gs>
                  </a:gsLst>
                  <a:lin ang="5400000" scaled="0"/>
                </a:gradFill>
                <a:ea typeface="Segoe UI" pitchFamily="34" charset="0"/>
                <a:cs typeface="Segoe UI" pitchFamily="34" charset="0"/>
              </a:rPr>
              <a:t>4.5.2</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Full support of any .NET API and Libraries in the </a:t>
            </a:r>
            <a:r>
              <a:rPr lang="en-US" sz="1700" dirty="0" smtClean="0">
                <a:gradFill>
                  <a:gsLst>
                    <a:gs pos="0">
                      <a:srgbClr val="FFFFFF"/>
                    </a:gs>
                    <a:gs pos="100000">
                      <a:srgbClr val="FFFFFF"/>
                    </a:gs>
                  </a:gsLst>
                  <a:lin ang="5400000" scaled="0"/>
                </a:gradFill>
                <a:ea typeface="Segoe UI" pitchFamily="34" charset="0"/>
                <a:cs typeface="Segoe UI" pitchFamily="34" charset="0"/>
              </a:rPr>
              <a:t>market</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WPF is the platform of choice for desktop application </a:t>
            </a:r>
            <a:r>
              <a:rPr lang="en-US" sz="1700" dirty="0" smtClean="0">
                <a:gradFill>
                  <a:gsLst>
                    <a:gs pos="0">
                      <a:srgbClr val="FFFFFF"/>
                    </a:gs>
                    <a:gs pos="100000">
                      <a:srgbClr val="FFFFFF"/>
                    </a:gs>
                  </a:gsLst>
                  <a:lin ang="5400000" scaled="0"/>
                </a:gradFill>
                <a:ea typeface="Segoe UI" pitchFamily="34" charset="0"/>
                <a:cs typeface="Segoe UI" pitchFamily="34" charset="0"/>
              </a:rPr>
              <a:t>development</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ASP.NET 5 is also supported running on top of .NET </a:t>
            </a:r>
            <a:r>
              <a:rPr lang="en-US" sz="1700" dirty="0" smtClean="0">
                <a:gradFill>
                  <a:gsLst>
                    <a:gs pos="0">
                      <a:srgbClr val="FFFFFF"/>
                    </a:gs>
                    <a:gs pos="100000">
                      <a:srgbClr val="FFFFFF"/>
                    </a:gs>
                  </a:gsLst>
                  <a:lin ang="5400000" scaled="0"/>
                </a:gradFill>
                <a:ea typeface="Segoe UI" pitchFamily="34" charset="0"/>
                <a:cs typeface="Segoe UI" pitchFamily="34" charset="0"/>
              </a:rPr>
              <a:t>4.6</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.NET 4.6 also gets the investment on new compilers, new Jit, and languages </a:t>
            </a:r>
            <a:r>
              <a:rPr lang="en-US" sz="1700" dirty="0" smtClean="0">
                <a:gradFill>
                  <a:gsLst>
                    <a:gs pos="0">
                      <a:srgbClr val="FFFFFF"/>
                    </a:gs>
                    <a:gs pos="100000">
                      <a:srgbClr val="FFFFFF"/>
                    </a:gs>
                  </a:gsLst>
                  <a:lin ang="5400000" scaled="0"/>
                </a:gradFill>
                <a:ea typeface="Segoe UI" pitchFamily="34" charset="0"/>
                <a:cs typeface="Segoe UI" pitchFamily="34" charset="0"/>
              </a:rPr>
              <a:t>innovation</a:t>
            </a:r>
            <a:endParaRPr lang="en-US" sz="17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7593424"/>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Pool settings</a:t>
            </a:r>
            <a:endParaRPr lang="en-US" dirty="0"/>
          </a:p>
        </p:txBody>
      </p:sp>
      <p:pic>
        <p:nvPicPr>
          <p:cNvPr id="4" name="Content Placeholder 3"/>
          <p:cNvPicPr>
            <a:picLocks noGrp="1" noChangeAspect="1"/>
          </p:cNvPicPr>
          <p:nvPr>
            <p:ph idx="4294967295"/>
          </p:nvPr>
        </p:nvPicPr>
        <p:blipFill>
          <a:blip r:embed="rId2"/>
          <a:stretch>
            <a:fillRect/>
          </a:stretch>
        </p:blipFill>
        <p:spPr>
          <a:xfrm>
            <a:off x="3611980" y="1439862"/>
            <a:ext cx="5214882" cy="4827571"/>
          </a:xfrm>
          <a:prstGeom prst="rect">
            <a:avLst/>
          </a:prstGeom>
        </p:spPr>
      </p:pic>
    </p:spTree>
    <p:extLst>
      <p:ext uri="{BB962C8B-B14F-4D97-AF65-F5344CB8AC3E}">
        <p14:creationId xmlns:p14="http://schemas.microsoft.com/office/powerpoint/2010/main" val="73264075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 Summary</a:t>
            </a:r>
            <a:endParaRPr lang="en-US" dirty="0"/>
          </a:p>
        </p:txBody>
      </p:sp>
      <p:graphicFrame>
        <p:nvGraphicFramePr>
          <p:cNvPr id="4" name="Table 3"/>
          <p:cNvGraphicFramePr>
            <a:graphicFrameLocks noGrp="1"/>
          </p:cNvGraphicFramePr>
          <p:nvPr>
            <p:extLst/>
          </p:nvPr>
        </p:nvGraphicFramePr>
        <p:xfrm>
          <a:off x="464821" y="2606415"/>
          <a:ext cx="11653496" cy="3403998"/>
        </p:xfrm>
        <a:graphic>
          <a:graphicData uri="http://schemas.openxmlformats.org/drawingml/2006/table">
            <a:tbl>
              <a:tblPr firstRow="1" bandRow="1">
                <a:tableStyleId>{3B4B98B0-60AC-42C2-AFA5-B58CD77FA1E5}</a:tableStyleId>
              </a:tblPr>
              <a:tblGrid>
                <a:gridCol w="6299187">
                  <a:extLst>
                    <a:ext uri="{9D8B030D-6E8A-4147-A177-3AD203B41FA5}">
                      <a16:colId xmlns="" xmlns:a16="http://schemas.microsoft.com/office/drawing/2014/main" val="3599316136"/>
                    </a:ext>
                  </a:extLst>
                </a:gridCol>
                <a:gridCol w="2593835">
                  <a:extLst>
                    <a:ext uri="{9D8B030D-6E8A-4147-A177-3AD203B41FA5}">
                      <a16:colId xmlns="" xmlns:a16="http://schemas.microsoft.com/office/drawing/2014/main" val="2974313793"/>
                    </a:ext>
                  </a:extLst>
                </a:gridCol>
                <a:gridCol w="2760474">
                  <a:extLst>
                    <a:ext uri="{9D8B030D-6E8A-4147-A177-3AD203B41FA5}">
                      <a16:colId xmlns="" xmlns:a16="http://schemas.microsoft.com/office/drawing/2014/main" val="587377983"/>
                    </a:ext>
                  </a:extLst>
                </a:gridCol>
              </a:tblGrid>
              <a:tr h="378222">
                <a:tc>
                  <a:txBody>
                    <a:bodyPr/>
                    <a:lstStyle/>
                    <a:p>
                      <a:pPr algn="ctr"/>
                      <a:r>
                        <a:rPr lang="en-US" sz="1800" dirty="0" smtClean="0"/>
                        <a:t>Feature</a:t>
                      </a:r>
                      <a:endParaRPr lang="en-US" sz="1800" dirty="0"/>
                    </a:p>
                  </a:txBody>
                  <a:tcPr marL="93260" marR="93260" marT="46630" marB="46630"/>
                </a:tc>
                <a:tc>
                  <a:txBody>
                    <a:bodyPr/>
                    <a:lstStyle/>
                    <a:p>
                      <a:pPr algn="ctr"/>
                      <a:r>
                        <a:rPr lang="en-US" sz="1800" dirty="0" smtClean="0"/>
                        <a:t>Running on .NET 4.6</a:t>
                      </a:r>
                      <a:endParaRPr lang="en-US" sz="1800" dirty="0"/>
                    </a:p>
                  </a:txBody>
                  <a:tcPr marL="93260" marR="93260" marT="46630" marB="46630"/>
                </a:tc>
                <a:tc>
                  <a:txBody>
                    <a:bodyPr/>
                    <a:lstStyle/>
                    <a:p>
                      <a:pPr algn="ctr"/>
                      <a:r>
                        <a:rPr lang="en-US" sz="1800" dirty="0" smtClean="0"/>
                        <a:t>Running on .NET Core 5</a:t>
                      </a:r>
                      <a:endParaRPr lang="en-US" sz="1800" dirty="0"/>
                    </a:p>
                  </a:txBody>
                  <a:tcPr marL="93260" marR="93260" marT="46630" marB="46630"/>
                </a:tc>
                <a:extLst>
                  <a:ext uri="{0D108BD9-81ED-4DB2-BD59-A6C34878D82A}">
                    <a16:rowId xmlns="" xmlns:a16="http://schemas.microsoft.com/office/drawing/2014/main" val="347626473"/>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Cloud Ready</a:t>
                      </a:r>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3222403825"/>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Modular</a:t>
                      </a:r>
                      <a:r>
                        <a:rPr lang="en-US" sz="1800" baseline="0" dirty="0" smtClean="0"/>
                        <a:t> Design</a:t>
                      </a:r>
                      <a:endParaRPr lang="en-US" sz="1800" dirty="0" smtClean="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3286741875"/>
                  </a:ext>
                </a:extLst>
              </a:tr>
              <a:tr h="378222">
                <a:tc>
                  <a:txBody>
                    <a:bodyPr/>
                    <a:lstStyle/>
                    <a:p>
                      <a:r>
                        <a:rPr lang="en-US" sz="1800" dirty="0" smtClean="0"/>
                        <a:t>Dependency Injection</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740962605"/>
                  </a:ext>
                </a:extLst>
              </a:tr>
              <a:tr h="378222">
                <a:tc>
                  <a:txBody>
                    <a:bodyPr/>
                    <a:lstStyle/>
                    <a:p>
                      <a:r>
                        <a:rPr lang="en-US" sz="1800" dirty="0" smtClean="0"/>
                        <a:t>Consistent</a:t>
                      </a:r>
                      <a:r>
                        <a:rPr lang="en-US" sz="1800" baseline="0" dirty="0" smtClean="0"/>
                        <a:t> Tracing / Debugging</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659755725"/>
                  </a:ext>
                </a:extLst>
              </a:tr>
              <a:tr h="378222">
                <a:tc>
                  <a:txBody>
                    <a:bodyPr/>
                    <a:lstStyle/>
                    <a:p>
                      <a:r>
                        <a:rPr lang="en-US" sz="1800" dirty="0" smtClean="0"/>
                        <a:t>Faster Development (No</a:t>
                      </a:r>
                      <a:r>
                        <a:rPr lang="en-US" sz="1800" baseline="0" dirty="0" smtClean="0"/>
                        <a:t> Build Step)</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2143542031"/>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Open Source</a:t>
                      </a:r>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911889485"/>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Full Side by Side</a:t>
                      </a:r>
                      <a:r>
                        <a:rPr lang="en-US" sz="1800" baseline="0" dirty="0" smtClean="0"/>
                        <a:t> (framework deployed inside application)</a:t>
                      </a:r>
                      <a:endParaRPr lang="en-US" sz="1800" dirty="0" smtClean="0"/>
                    </a:p>
                  </a:txBody>
                  <a:tcPr marL="93260" marR="93260" marT="46630" marB="46630"/>
                </a:tc>
                <a:tc>
                  <a:txBody>
                    <a:bodyPr/>
                    <a:lstStyle/>
                    <a:p>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1672099816"/>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Fast startup, Low</a:t>
                      </a:r>
                      <a:r>
                        <a:rPr lang="en-US" sz="1800" baseline="0" dirty="0" smtClean="0"/>
                        <a:t> memory / High throughput (best of class)</a:t>
                      </a:r>
                      <a:endParaRPr lang="en-US" sz="1800" dirty="0" smtClean="0"/>
                    </a:p>
                  </a:txBody>
                  <a:tcPr marL="93260" marR="93260" marT="46630" marB="46630"/>
                </a:tc>
                <a:tc>
                  <a:txBody>
                    <a:bodyPr/>
                    <a:lstStyle/>
                    <a:p>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3907919631"/>
                  </a:ext>
                </a:extLst>
              </a:tr>
            </a:tbl>
          </a:graphicData>
        </a:graphic>
      </p:graphicFrame>
      <p:sp>
        <p:nvSpPr>
          <p:cNvPr id="5" name="TextBox 4"/>
          <p:cNvSpPr txBox="1"/>
          <p:nvPr/>
        </p:nvSpPr>
        <p:spPr>
          <a:xfrm>
            <a:off x="464821" y="1744662"/>
            <a:ext cx="11507688" cy="849463"/>
          </a:xfrm>
          <a:prstGeom prst="rect">
            <a:avLst/>
          </a:prstGeom>
          <a:noFill/>
        </p:spPr>
        <p:txBody>
          <a:bodyPr wrap="square" lIns="182880" tIns="146304" rIns="182880" bIns="146304" rtlCol="0">
            <a:spAutoFit/>
          </a:bodyPr>
          <a:lstStyle/>
          <a:p>
            <a:r>
              <a:rPr lang="en-US" sz="3600" dirty="0" smtClean="0">
                <a:solidFill>
                  <a:srgbClr val="FFFFFF"/>
                </a:solidFill>
              </a:rPr>
              <a:t>MVC 6 </a:t>
            </a:r>
            <a:r>
              <a:rPr lang="en-US" sz="2800" dirty="0" smtClean="0">
                <a:solidFill>
                  <a:srgbClr val="FFFFFF"/>
                </a:solidFill>
              </a:rPr>
              <a:t>(MVC + Web API + Web Pages)</a:t>
            </a:r>
            <a:endParaRPr lang="en-US" sz="3600" dirty="0">
              <a:solidFill>
                <a:srgbClr val="FFFFFF"/>
              </a:solidFill>
            </a:endParaRPr>
          </a:p>
        </p:txBody>
      </p:sp>
    </p:spTree>
    <p:extLst>
      <p:ext uri="{BB962C8B-B14F-4D97-AF65-F5344CB8AC3E}">
        <p14:creationId xmlns:p14="http://schemas.microsoft.com/office/powerpoint/2010/main" val="2513647827"/>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resources</a:t>
            </a:r>
            <a:endParaRPr lang="en-US" dirty="0"/>
          </a:p>
        </p:txBody>
      </p:sp>
      <p:sp>
        <p:nvSpPr>
          <p:cNvPr id="3" name="Content Placeholder 2"/>
          <p:cNvSpPr>
            <a:spLocks noGrp="1"/>
          </p:cNvSpPr>
          <p:nvPr>
            <p:ph type="body" sz="quarter" idx="4294967295"/>
          </p:nvPr>
        </p:nvSpPr>
        <p:spPr>
          <a:xfrm>
            <a:off x="274639" y="1212849"/>
            <a:ext cx="11889564" cy="2092881"/>
          </a:xfrm>
          <a:prstGeom prst="rect">
            <a:avLst/>
          </a:prstGeom>
        </p:spPr>
        <p:txBody>
          <a:bodyPr/>
          <a:lstStyle/>
          <a:p>
            <a:r>
              <a:rPr lang="en-US" dirty="0" smtClean="0"/>
              <a:t>Get started at </a:t>
            </a:r>
            <a:r>
              <a:rPr lang="en-US" dirty="0" smtClean="0">
                <a:hlinkClick r:id="rId2"/>
              </a:rPr>
              <a:t>http://www.asp.net</a:t>
            </a:r>
            <a:r>
              <a:rPr lang="en-US" dirty="0" smtClean="0"/>
              <a:t> </a:t>
            </a:r>
          </a:p>
          <a:p>
            <a:r>
              <a:rPr lang="en-US" dirty="0" smtClean="0"/>
              <a:t>GitHub project at </a:t>
            </a:r>
            <a:r>
              <a:rPr lang="en-US" dirty="0" smtClean="0">
                <a:hlinkClick r:id="rId3"/>
              </a:rPr>
              <a:t>https://github.com/aspnet/home</a:t>
            </a:r>
            <a:endParaRPr lang="en-US" dirty="0" smtClean="0"/>
          </a:p>
          <a:p>
            <a:r>
              <a:rPr lang="en-US" dirty="0" smtClean="0"/>
              <a:t>Docs site at </a:t>
            </a:r>
            <a:r>
              <a:rPr lang="en-US" dirty="0" smtClean="0">
                <a:hlinkClick r:id="rId4"/>
              </a:rPr>
              <a:t>http://docs.asp.net</a:t>
            </a:r>
            <a:r>
              <a:rPr lang="en-US" dirty="0"/>
              <a:t> </a:t>
            </a:r>
            <a:endParaRPr lang="en-US" dirty="0" smtClean="0"/>
          </a:p>
        </p:txBody>
      </p:sp>
    </p:spTree>
    <p:extLst>
      <p:ext uri="{BB962C8B-B14F-4D97-AF65-F5344CB8AC3E}">
        <p14:creationId xmlns:p14="http://schemas.microsoft.com/office/powerpoint/2010/main" val="356247994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115440" y="1211611"/>
            <a:ext cx="2971411" cy="4022789"/>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.NET CORE</a:t>
                </a:r>
              </a:p>
            </p:txBody>
          </p:sp>
        </p:grpSp>
        <p:sp>
          <p:nvSpPr>
            <p:cNvPr id="32" name="TextBox 13"/>
            <p:cNvSpPr txBox="1"/>
            <p:nvPr/>
          </p:nvSpPr>
          <p:spPr>
            <a:xfrm>
              <a:off x="4115173" y="1851342"/>
              <a:ext cx="2971800" cy="1920240"/>
            </a:xfrm>
            <a:prstGeom prst="rect">
              <a:avLst/>
            </a:prstGeom>
            <a:noFill/>
          </p:spPr>
          <p:txBody>
            <a:bodyPr wrap="square" lIns="182854" tIns="146283" rIns="182854" bIns="146283" rtlCol="0" anchor="t"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Cross-platform and open source framework optimized for modern </a:t>
              </a:r>
              <a:br>
                <a:rPr lang="en-US" kern="0" dirty="0">
                  <a:gradFill>
                    <a:gsLst>
                      <a:gs pos="0">
                        <a:schemeClr val="bg1"/>
                      </a:gs>
                      <a:gs pos="100000">
                        <a:schemeClr val="bg1"/>
                      </a:gs>
                    </a:gsLst>
                    <a:lin ang="5400000" scaled="1"/>
                  </a:gradFill>
                  <a:cs typeface="Segoe UI" panose="020B0502040204020203" pitchFamily="34" charset="0"/>
                </a:rPr>
              </a:br>
              <a:r>
                <a:rPr lang="en-US" kern="0" dirty="0">
                  <a:gradFill>
                    <a:gsLst>
                      <a:gs pos="0">
                        <a:schemeClr val="bg1"/>
                      </a:gs>
                      <a:gs pos="100000">
                        <a:schemeClr val="bg1"/>
                      </a:gs>
                    </a:gsLst>
                    <a:lin ang="5400000" scaled="1"/>
                  </a:gradFill>
                  <a:cs typeface="Segoe UI" panose="020B0502040204020203" pitchFamily="34" charset="0"/>
                </a:rPr>
                <a:t>app needs and </a:t>
              </a:r>
              <a:br>
                <a:rPr lang="en-US" kern="0" dirty="0">
                  <a:gradFill>
                    <a:gsLst>
                      <a:gs pos="0">
                        <a:schemeClr val="bg1"/>
                      </a:gs>
                      <a:gs pos="100000">
                        <a:schemeClr val="bg1"/>
                      </a:gs>
                    </a:gsLst>
                    <a:lin ang="5400000" scaled="1"/>
                  </a:gradFill>
                  <a:cs typeface="Segoe UI" panose="020B0502040204020203" pitchFamily="34" charset="0"/>
                </a:rPr>
              </a:br>
              <a:r>
                <a:rPr lang="en-US" kern="0" dirty="0">
                  <a:gradFill>
                    <a:gsLst>
                      <a:gs pos="0">
                        <a:schemeClr val="bg1"/>
                      </a:gs>
                      <a:gs pos="100000">
                        <a:schemeClr val="bg1"/>
                      </a:gs>
                    </a:gsLst>
                    <a:lin ang="5400000" scaled="1"/>
                  </a:gradFill>
                  <a:cs typeface="Segoe UI" panose="020B0502040204020203" pitchFamily="34" charset="0"/>
                </a:rPr>
                <a:t>developer workflows</a:t>
              </a:r>
            </a:p>
          </p:txBody>
        </p:sp>
      </p:grpSp>
      <p:grpSp>
        <p:nvGrpSpPr>
          <p:cNvPr id="36" name="Group 35"/>
          <p:cNvGrpSpPr/>
          <p:nvPr/>
        </p:nvGrpSpPr>
        <p:grpSpPr>
          <a:xfrm>
            <a:off x="7132498" y="1211612"/>
            <a:ext cx="2971445" cy="4022789"/>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XAMARIN</a:t>
                </a:r>
              </a:p>
            </p:txBody>
          </p:sp>
        </p:grpSp>
        <p:sp>
          <p:nvSpPr>
            <p:cNvPr id="38" name="TextBox 14"/>
            <p:cNvSpPr txBox="1"/>
            <p:nvPr/>
          </p:nvSpPr>
          <p:spPr>
            <a:xfrm>
              <a:off x="7132693" y="1851342"/>
              <a:ext cx="2971801" cy="1920240"/>
            </a:xfrm>
            <a:prstGeom prst="rect">
              <a:avLst/>
            </a:prstGeom>
            <a:noFill/>
          </p:spPr>
          <p:txBody>
            <a:bodyPr wrap="square" lIns="182854" tIns="146283" rIns="182854" bIns="146283" rtlCol="0" anchor="t"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Cross-platform and open source Mono-based runtime for iOS, OS X, </a:t>
              </a:r>
              <a:br>
                <a:rPr lang="en-US" kern="0" dirty="0">
                  <a:gradFill>
                    <a:gsLst>
                      <a:gs pos="0">
                        <a:schemeClr val="bg1"/>
                      </a:gs>
                      <a:gs pos="100000">
                        <a:schemeClr val="bg1"/>
                      </a:gs>
                    </a:gsLst>
                    <a:lin ang="5400000" scaled="1"/>
                  </a:gradFill>
                  <a:cs typeface="Segoe UI" panose="020B0502040204020203" pitchFamily="34" charset="0"/>
                </a:rPr>
              </a:br>
              <a:r>
                <a:rPr lang="en-US" kern="0" dirty="0">
                  <a:gradFill>
                    <a:gsLst>
                      <a:gs pos="0">
                        <a:schemeClr val="bg1"/>
                      </a:gs>
                      <a:gs pos="100000">
                        <a:schemeClr val="bg1"/>
                      </a:gs>
                    </a:gsLst>
                    <a:lin ang="5400000" scaled="1"/>
                  </a:gradFill>
                  <a:cs typeface="Segoe UI" panose="020B0502040204020203" pitchFamily="34" charset="0"/>
                </a:rPr>
                <a:t>and Android devices</a:t>
              </a:r>
            </a:p>
          </p:txBody>
        </p:sp>
      </p:grpSp>
      <p:grpSp>
        <p:nvGrpSpPr>
          <p:cNvPr id="4" name="Group 3"/>
          <p:cNvGrpSpPr/>
          <p:nvPr/>
        </p:nvGrpSpPr>
        <p:grpSpPr>
          <a:xfrm>
            <a:off x="1098380" y="1211611"/>
            <a:ext cx="2971379" cy="4022789"/>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82854" tIns="146283" rIns="182854" bIns="146283" rtlCol="0" anchor="ctr">
                <a:noAutofit/>
              </a:bodyPr>
              <a:lstStyle/>
              <a:p>
                <a:pPr defTabSz="914049">
                  <a:lnSpc>
                    <a:spcPct val="90000"/>
                  </a:lnSpc>
                  <a:defRPr/>
                </a:pPr>
                <a:r>
                  <a:rPr lang="en-US" sz="2000" b="1" kern="0" dirty="0">
                    <a:gradFill>
                      <a:gsLst>
                        <a:gs pos="1250">
                          <a:srgbClr val="FFFFFF"/>
                        </a:gs>
                        <a:gs pos="100000">
                          <a:srgbClr val="FFFFFF"/>
                        </a:gs>
                      </a:gsLst>
                      <a:lin ang="5400000" scaled="0"/>
                    </a:gradFill>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82854" tIns="146283" rIns="182854" bIns="146283" rtlCol="0" anchor="t"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Platform for .NET applications on Windows</a:t>
              </a:r>
            </a:p>
          </p:txBody>
        </p:sp>
      </p:grpSp>
      <p:grpSp>
        <p:nvGrpSpPr>
          <p:cNvPr id="12" name="Group 1"/>
          <p:cNvGrpSpPr/>
          <p:nvPr/>
        </p:nvGrpSpPr>
        <p:grpSpPr>
          <a:xfrm>
            <a:off x="1098007" y="4314248"/>
            <a:ext cx="9005938" cy="920152"/>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82854" tIns="146283" rIns="182854" bIns="146283" rtlCol="0" anchor="ctr">
              <a:noAutofit/>
            </a:bodyPr>
            <a:lstStyle/>
            <a:p>
              <a:pPr defTabSz="914049">
                <a:defRPr/>
              </a:pPr>
              <a:endParaRPr lang="en-US" sz="1428"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tx1"/>
                </a:solidFill>
              </a:rPr>
              <a:t>.NET today—the family gets bigger</a:t>
            </a:r>
          </a:p>
        </p:txBody>
      </p:sp>
      <p:sp useBgFill="1">
        <p:nvSpPr>
          <p:cNvPr id="16" name="Rectangle 15"/>
          <p:cNvSpPr/>
          <p:nvPr/>
        </p:nvSpPr>
        <p:spPr bwMode="auto">
          <a:xfrm>
            <a:off x="275481" y="5234399"/>
            <a:ext cx="11885514" cy="17596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628967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98380" y="1211611"/>
            <a:ext cx="2971379" cy="4022789"/>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82854" tIns="146283" rIns="182854" bIns="146283" rtlCol="0" anchor="ctr">
              <a:noAutofit/>
            </a:bodyPr>
            <a:lstStyle/>
            <a:p>
              <a:pPr defTabSz="914049">
                <a:lnSpc>
                  <a:spcPct val="90000"/>
                </a:lnSpc>
                <a:defRPr/>
              </a:pPr>
              <a:r>
                <a:rPr lang="en-US" sz="2000" b="1" kern="0" dirty="0">
                  <a:gradFill>
                    <a:gsLst>
                      <a:gs pos="1250">
                        <a:srgbClr val="FFFFFF"/>
                      </a:gs>
                      <a:gs pos="100000">
                        <a:srgbClr val="FFFFFF"/>
                      </a:gs>
                    </a:gsLst>
                    <a:lin ang="5400000" scaled="0"/>
                  </a:gradFill>
                  <a:cs typeface="Segoe UI Semibold" panose="020B0702040204020203" pitchFamily="34" charset="0"/>
                </a:rPr>
                <a:t>.NET FRAMEWORK</a:t>
              </a:r>
            </a:p>
          </p:txBody>
        </p:sp>
      </p:grpSp>
      <p:grpSp>
        <p:nvGrpSpPr>
          <p:cNvPr id="49" name="Group 48"/>
          <p:cNvGrpSpPr/>
          <p:nvPr/>
        </p:nvGrpSpPr>
        <p:grpSpPr>
          <a:xfrm>
            <a:off x="4115438" y="1211611"/>
            <a:ext cx="2971379" cy="4022789"/>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.NET CORE</a:t>
              </a:r>
            </a:p>
          </p:txBody>
        </p:sp>
      </p:grpSp>
      <p:grpSp>
        <p:nvGrpSpPr>
          <p:cNvPr id="52" name="Group 51"/>
          <p:cNvGrpSpPr/>
          <p:nvPr/>
        </p:nvGrpSpPr>
        <p:grpSpPr>
          <a:xfrm>
            <a:off x="7132498" y="1211612"/>
            <a:ext cx="2971379" cy="4022789"/>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XAMARIN</a:t>
              </a:r>
            </a:p>
          </p:txBody>
        </p:sp>
      </p:grpSp>
      <p:sp>
        <p:nvSpPr>
          <p:cNvPr id="56" name="TextBox 55"/>
          <p:cNvSpPr txBox="1"/>
          <p:nvPr/>
        </p:nvSpPr>
        <p:spPr>
          <a:xfrm>
            <a:off x="1098379" y="1943020"/>
            <a:ext cx="9005562" cy="1554259"/>
          </a:xfrm>
          <a:prstGeom prst="rect">
            <a:avLst/>
          </a:prstGeom>
          <a:solidFill>
            <a:srgbClr val="000000">
              <a:alpha val="20000"/>
            </a:srgbClr>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60" name="TextBox 59"/>
          <p:cNvSpPr txBox="1"/>
          <p:nvPr/>
        </p:nvSpPr>
        <p:spPr>
          <a:xfrm>
            <a:off x="275545" y="1943020"/>
            <a:ext cx="731416" cy="1554259"/>
          </a:xfrm>
          <a:prstGeom prst="rect">
            <a:avLst/>
          </a:prstGeom>
          <a:solidFill>
            <a:srgbClr val="CFCFCF"/>
          </a:solidFill>
        </p:spPr>
        <p:txBody>
          <a:bodyPr vert="vert270" wrap="square" lIns="182854" tIns="146283" rIns="182854" bIns="146283"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b="1" dirty="0"/>
              <a:t>APP</a:t>
            </a:r>
          </a:p>
          <a:p>
            <a:pPr defTabSz="932417">
              <a:defRPr/>
            </a:pPr>
            <a:r>
              <a:rPr lang="en-US" sz="1599" b="1" dirty="0"/>
              <a:t>MODELS</a:t>
            </a:r>
          </a:p>
        </p:txBody>
      </p:sp>
      <p:sp>
        <p:nvSpPr>
          <p:cNvPr id="61" name="TextBox 60"/>
          <p:cNvSpPr txBox="1"/>
          <p:nvPr/>
        </p:nvSpPr>
        <p:spPr>
          <a:xfrm>
            <a:off x="1098379" y="3588688"/>
            <a:ext cx="9005562" cy="1554259"/>
          </a:xfrm>
          <a:prstGeom prst="rect">
            <a:avLst/>
          </a:prstGeom>
          <a:solidFill>
            <a:srgbClr val="000000">
              <a:alpha val="20000"/>
            </a:srgbClr>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62" name="TextBox 61"/>
          <p:cNvSpPr txBox="1"/>
          <p:nvPr/>
        </p:nvSpPr>
        <p:spPr>
          <a:xfrm>
            <a:off x="275545" y="3588688"/>
            <a:ext cx="731416" cy="1554259"/>
          </a:xfrm>
          <a:prstGeom prst="rect">
            <a:avLst/>
          </a:prstGeom>
          <a:solidFill>
            <a:srgbClr val="CFCFCF"/>
          </a:solidFill>
        </p:spPr>
        <p:txBody>
          <a:bodyPr vert="vert270" wrap="square" lIns="182854" tIns="146283" rIns="182854" bIns="146283"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BASE</a:t>
            </a:r>
          </a:p>
          <a:p>
            <a:pPr defTabSz="932417">
              <a:defRPr/>
            </a:pPr>
            <a:r>
              <a:rPr lang="en-US" sz="1599" dirty="0"/>
              <a:t>LIBRARIES</a:t>
            </a:r>
          </a:p>
        </p:txBody>
      </p:sp>
      <p:grpSp>
        <p:nvGrpSpPr>
          <p:cNvPr id="63" name="Group 62"/>
          <p:cNvGrpSpPr/>
          <p:nvPr/>
        </p:nvGrpSpPr>
        <p:grpSpPr>
          <a:xfrm>
            <a:off x="1098378" y="5371517"/>
            <a:ext cx="9005562" cy="1142838"/>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2804">
                        <a:srgbClr val="505050"/>
                      </a:gs>
                      <a:gs pos="26000">
                        <a:srgbClr val="505050"/>
                      </a:gs>
                    </a:gsLst>
                    <a:lin ang="5400000" scaled="1"/>
                  </a:gradFill>
                  <a:latin typeface="+mn-lt"/>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COMMON INFRASTRUCTURE</a:t>
              </a:r>
            </a:p>
          </p:txBody>
        </p:sp>
      </p:grpSp>
      <p:sp>
        <p:nvSpPr>
          <p:cNvPr id="26" name="TextBox 25"/>
          <p:cNvSpPr txBox="1"/>
          <p:nvPr/>
        </p:nvSpPr>
        <p:spPr>
          <a:xfrm>
            <a:off x="1189433" y="4068679"/>
            <a:ext cx="2788525" cy="594276"/>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Base Class Library</a:t>
            </a:r>
          </a:p>
        </p:txBody>
      </p:sp>
      <p:sp>
        <p:nvSpPr>
          <p:cNvPr id="29" name="TextBox 28"/>
          <p:cNvSpPr txBox="1"/>
          <p:nvPr/>
        </p:nvSpPr>
        <p:spPr>
          <a:xfrm>
            <a:off x="4206492" y="4068679"/>
            <a:ext cx="2788525" cy="594276"/>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 Core Library</a:t>
            </a:r>
          </a:p>
        </p:txBody>
      </p:sp>
      <p:sp>
        <p:nvSpPr>
          <p:cNvPr id="31" name="TextBox 30"/>
          <p:cNvSpPr txBox="1"/>
          <p:nvPr/>
        </p:nvSpPr>
        <p:spPr>
          <a:xfrm>
            <a:off x="7223551" y="4068679"/>
            <a:ext cx="2788525" cy="594276"/>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Mono Class Library</a:t>
            </a:r>
          </a:p>
        </p:txBody>
      </p:sp>
      <p:grpSp>
        <p:nvGrpSpPr>
          <p:cNvPr id="5" name="Group 4"/>
          <p:cNvGrpSpPr/>
          <p:nvPr/>
        </p:nvGrpSpPr>
        <p:grpSpPr>
          <a:xfrm>
            <a:off x="1189433" y="2103017"/>
            <a:ext cx="2788525" cy="1234265"/>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WPF</a:t>
                </a:r>
              </a:p>
            </p:txBody>
          </p:sp>
        </p:grpSp>
      </p:grpSp>
      <p:grpSp>
        <p:nvGrpSpPr>
          <p:cNvPr id="8" name="Group 7"/>
          <p:cNvGrpSpPr/>
          <p:nvPr/>
        </p:nvGrpSpPr>
        <p:grpSpPr>
          <a:xfrm>
            <a:off x="4206525" y="2103017"/>
            <a:ext cx="2788525" cy="1234265"/>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ASP.NET Core</a:t>
              </a:r>
            </a:p>
          </p:txBody>
        </p:sp>
      </p:grpSp>
      <p:grpSp>
        <p:nvGrpSpPr>
          <p:cNvPr id="9" name="Group 8"/>
          <p:cNvGrpSpPr/>
          <p:nvPr/>
        </p:nvGrpSpPr>
        <p:grpSpPr>
          <a:xfrm>
            <a:off x="7223617" y="2103017"/>
            <a:ext cx="2788525" cy="1234265"/>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OS X</a:t>
              </a:r>
            </a:p>
          </p:txBody>
        </p:sp>
      </p:grpSp>
      <p:sp>
        <p:nvSpPr>
          <p:cNvPr id="3" name="Title 2"/>
          <p:cNvSpPr>
            <a:spLocks noGrp="1"/>
          </p:cNvSpPr>
          <p:nvPr>
            <p:ph type="title"/>
          </p:nvPr>
        </p:nvSpPr>
        <p:spPr/>
        <p:txBody>
          <a:bodyPr/>
          <a:lstStyle/>
          <a:p>
            <a:r>
              <a:rPr lang="en-US" dirty="0">
                <a:solidFill>
                  <a:schemeClr val="tx1"/>
                </a:solidFill>
              </a:rPr>
              <a:t>.NET today—app models and libraries</a:t>
            </a:r>
          </a:p>
        </p:txBody>
      </p:sp>
    </p:spTree>
    <p:extLst>
      <p:ext uri="{BB962C8B-B14F-4D97-AF65-F5344CB8AC3E}">
        <p14:creationId xmlns:p14="http://schemas.microsoft.com/office/powerpoint/2010/main" val="247105309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10</a:t>
            </a:r>
            <a:r>
              <a:rPr lang="en-US" dirty="0">
                <a:solidFill>
                  <a:schemeClr val="tx1"/>
                </a:solidFill>
              </a:rPr>
              <a:t>k</a:t>
            </a:r>
            <a:r>
              <a:rPr lang="en-US" dirty="0" smtClean="0">
                <a:solidFill>
                  <a:schemeClr val="tx1"/>
                </a:solidFill>
              </a:rPr>
              <a:t> foot view</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dirty="0"/>
          </a:p>
        </p:txBody>
      </p:sp>
      <p:pic>
        <p:nvPicPr>
          <p:cNvPr id="7" name="Picture 6"/>
          <p:cNvPicPr>
            <a:picLocks noChangeAspect="1"/>
          </p:cNvPicPr>
          <p:nvPr/>
        </p:nvPicPr>
        <p:blipFill>
          <a:blip r:embed="rId2"/>
          <a:stretch>
            <a:fillRect/>
          </a:stretch>
        </p:blipFill>
        <p:spPr>
          <a:xfrm>
            <a:off x="442897" y="1212850"/>
            <a:ext cx="11317530" cy="5333325"/>
          </a:xfrm>
          <a:prstGeom prst="rect">
            <a:avLst/>
          </a:prstGeom>
        </p:spPr>
      </p:pic>
    </p:spTree>
    <p:extLst>
      <p:ext uri="{BB962C8B-B14F-4D97-AF65-F5344CB8AC3E}">
        <p14:creationId xmlns:p14="http://schemas.microsoft.com/office/powerpoint/2010/main" val="37629794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What is Microsoft Open Source</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a:p>
        </p:txBody>
      </p:sp>
      <p:pic>
        <p:nvPicPr>
          <p:cNvPr id="4" name="Picture 3"/>
          <p:cNvPicPr>
            <a:picLocks noChangeAspect="1"/>
          </p:cNvPicPr>
          <p:nvPr/>
        </p:nvPicPr>
        <p:blipFill>
          <a:blip r:embed="rId2"/>
          <a:stretch>
            <a:fillRect/>
          </a:stretch>
        </p:blipFill>
        <p:spPr>
          <a:xfrm>
            <a:off x="442897" y="1361665"/>
            <a:ext cx="11317530" cy="5333325"/>
          </a:xfrm>
          <a:prstGeom prst="rect">
            <a:avLst/>
          </a:prstGeom>
        </p:spPr>
      </p:pic>
    </p:spTree>
    <p:extLst>
      <p:ext uri="{BB962C8B-B14F-4D97-AF65-F5344CB8AC3E}">
        <p14:creationId xmlns:p14="http://schemas.microsoft.com/office/powerpoint/2010/main" val="25359479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r>
              <a:rPr lang="en-US" dirty="0">
                <a:solidFill>
                  <a:schemeClr val="tx1"/>
                </a:solidFill>
              </a:rPr>
              <a:t>Tools for any developer and any app</a:t>
            </a:r>
          </a:p>
        </p:txBody>
      </p:sp>
      <p:sp>
        <p:nvSpPr>
          <p:cNvPr id="28" name="Rectangle 27"/>
          <p:cNvSpPr/>
          <p:nvPr/>
        </p:nvSpPr>
        <p:spPr bwMode="auto">
          <a:xfrm>
            <a:off x="687845" y="1414352"/>
            <a:ext cx="10932926" cy="1696257"/>
          </a:xfrm>
          <a:prstGeom prst="rect">
            <a:avLst/>
          </a:prstGeom>
          <a:solidFill>
            <a:schemeClr val="bg1">
              <a:lumMod val="85000"/>
            </a:schemeClr>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defRPr/>
            </a:pPr>
            <a:r>
              <a:rPr lang="en-US" sz="2797" kern="0" dirty="0">
                <a:gradFill>
                  <a:gsLst>
                    <a:gs pos="14679">
                      <a:srgbClr val="FFFFFF"/>
                    </a:gs>
                    <a:gs pos="38000">
                      <a:srgbClr val="FFFFFF"/>
                    </a:gs>
                  </a:gsLst>
                  <a:lin ang="5400000" scaled="1"/>
                </a:gradFill>
                <a:latin typeface="Segoe UI Light"/>
              </a:rPr>
              <a:t> </a:t>
            </a:r>
          </a:p>
        </p:txBody>
      </p:sp>
      <p:grpSp>
        <p:nvGrpSpPr>
          <p:cNvPr id="16" name="Group 15"/>
          <p:cNvGrpSpPr/>
          <p:nvPr/>
        </p:nvGrpSpPr>
        <p:grpSpPr>
          <a:xfrm>
            <a:off x="939125" y="1496348"/>
            <a:ext cx="1786692" cy="1571193"/>
            <a:chOff x="10404342" y="1920241"/>
            <a:chExt cx="1786947" cy="1571416"/>
          </a:xfrm>
        </p:grpSpPr>
        <p:sp>
          <p:nvSpPr>
            <p:cNvPr id="27" name="TextBox 26"/>
            <p:cNvSpPr txBox="1"/>
            <p:nvPr/>
          </p:nvSpPr>
          <p:spPr>
            <a:xfrm>
              <a:off x="10404342" y="2763859"/>
              <a:ext cx="1786947" cy="727798"/>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Visual Studio for Windows &amp; Mac</a:t>
              </a:r>
            </a:p>
          </p:txBody>
        </p:sp>
        <p:pic>
          <p:nvPicPr>
            <p:cNvPr id="25" name="Picture 2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951196" y="1920241"/>
              <a:ext cx="693238" cy="1174557"/>
            </a:xfrm>
            <a:prstGeom prst="rect">
              <a:avLst/>
            </a:prstGeom>
            <a:noFill/>
            <a:ln>
              <a:noFill/>
            </a:ln>
            <a:extLst/>
          </p:spPr>
        </p:pic>
      </p:grpSp>
      <p:grpSp>
        <p:nvGrpSpPr>
          <p:cNvPr id="17" name="Group 16"/>
          <p:cNvGrpSpPr/>
          <p:nvPr/>
        </p:nvGrpSpPr>
        <p:grpSpPr>
          <a:xfrm>
            <a:off x="3423501" y="1496348"/>
            <a:ext cx="1965681" cy="1350807"/>
            <a:chOff x="10195561" y="3458117"/>
            <a:chExt cx="1965960" cy="1350999"/>
          </a:xfrm>
        </p:grpSpPr>
        <p:sp>
          <p:nvSpPr>
            <p:cNvPr id="18" name="TextBox 17"/>
            <p:cNvSpPr txBox="1"/>
            <p:nvPr/>
          </p:nvSpPr>
          <p:spPr>
            <a:xfrm>
              <a:off x="10195561" y="4301735"/>
              <a:ext cx="1965960" cy="507381"/>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Visual Studio Code</a:t>
              </a:r>
            </a:p>
          </p:txBody>
        </p:sp>
        <p:pic>
          <p:nvPicPr>
            <p:cNvPr id="19" name="Picture 18"/>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6086863" y="2351609"/>
            <a:ext cx="1965681" cy="507309"/>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Xamarin Studio</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7020" y="1537469"/>
            <a:ext cx="1067794" cy="1067794"/>
          </a:xfrm>
          <a:prstGeom prst="rect">
            <a:avLst/>
          </a:prstGeom>
        </p:spPr>
      </p:pic>
      <p:sp>
        <p:nvSpPr>
          <p:cNvPr id="32" name="TextBox 31"/>
          <p:cNvSpPr txBox="1"/>
          <p:nvPr/>
        </p:nvSpPr>
        <p:spPr>
          <a:xfrm>
            <a:off x="8604732" y="2351609"/>
            <a:ext cx="2633574" cy="507309"/>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Command Line Interface</a:t>
            </a:r>
          </a:p>
        </p:txBody>
      </p:sp>
      <p:sp>
        <p:nvSpPr>
          <p:cNvPr id="34" name="Rectangle 33"/>
          <p:cNvSpPr/>
          <p:nvPr/>
        </p:nvSpPr>
        <p:spPr bwMode="auto">
          <a:xfrm>
            <a:off x="2620635" y="3192604"/>
            <a:ext cx="9000136" cy="153413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914270" tIns="146097" rIns="182621" bIns="146097" numCol="1" spcCol="0" rtlCol="0" fromWordArt="0" anchor="ctr" anchorCtr="0" forceAA="0" compatLnSpc="1">
            <a:prstTxWarp prst="textNoShape">
              <a:avLst/>
            </a:prstTxWarp>
            <a:noAutofit/>
          </a:bodyPr>
          <a:lstStyle/>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Any App: Desktop, Mobile, Server, Cloud</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Any Developer: IDE, Code editor, CLI</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Any OS: Windows, OS X, Linux</a:t>
            </a:r>
          </a:p>
        </p:txBody>
      </p:sp>
      <p:sp>
        <p:nvSpPr>
          <p:cNvPr id="35" name="Pentagon 34"/>
          <p:cNvSpPr/>
          <p:nvPr/>
        </p:nvSpPr>
        <p:spPr bwMode="auto">
          <a:xfrm>
            <a:off x="687845" y="3192604"/>
            <a:ext cx="2742810" cy="1534131"/>
          </a:xfrm>
          <a:prstGeom prst="homePlate">
            <a:avLst>
              <a:gd name="adj" fmla="val 25983"/>
            </a:avLst>
          </a:prstGeom>
          <a:solidFill>
            <a:schemeClr val="accent1"/>
          </a:solidFill>
        </p:spPr>
        <p:txBody>
          <a:bodyPr wrap="square" lIns="182854" tIns="146283" rIns="182854" bIns="146283" rtlCol="0" anchor="ctr">
            <a:noAutofit/>
          </a:bodyPr>
          <a:lstStyle/>
          <a:p>
            <a:pPr defTabSz="914049">
              <a:lnSpc>
                <a:spcPct val="90000"/>
              </a:lnSpc>
            </a:pPr>
            <a:r>
              <a:rPr lang="en-US" sz="2400" b="1" kern="0" dirty="0">
                <a:gradFill>
                  <a:gsLst>
                    <a:gs pos="1250">
                      <a:srgbClr val="FFFFFF"/>
                    </a:gs>
                    <a:gs pos="100000">
                      <a:srgbClr val="FFFFFF"/>
                    </a:gs>
                  </a:gsLst>
                  <a:lin ang="5400000" scaled="0"/>
                </a:gradFill>
                <a:cs typeface="Segoe UI Semibold" panose="020B0702040204020203" pitchFamily="34" charset="0"/>
              </a:rPr>
              <a:t>OPEN</a:t>
            </a:r>
          </a:p>
        </p:txBody>
      </p:sp>
      <p:sp>
        <p:nvSpPr>
          <p:cNvPr id="36" name="Rectangle 35"/>
          <p:cNvSpPr/>
          <p:nvPr/>
        </p:nvSpPr>
        <p:spPr bwMode="auto">
          <a:xfrm>
            <a:off x="2620635" y="4808730"/>
            <a:ext cx="9000136" cy="153413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914270" tIns="146097" rIns="182621" bIns="146097" numCol="1" spcCol="0" rtlCol="0" fromWordArt="0" anchor="ctr" anchorCtr="0" forceAA="0" compatLnSpc="1">
            <a:prstTxWarp prst="textNoShape">
              <a:avLst/>
            </a:prstTxWarp>
            <a:noAutofit/>
          </a:bodyPr>
          <a:lstStyle/>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Easy and quick installation</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Better productivity with reimagined inner loop</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First-class .NET experiences</a:t>
            </a:r>
          </a:p>
        </p:txBody>
      </p:sp>
      <p:sp>
        <p:nvSpPr>
          <p:cNvPr id="37" name="Pentagon 36"/>
          <p:cNvSpPr/>
          <p:nvPr/>
        </p:nvSpPr>
        <p:spPr bwMode="auto">
          <a:xfrm>
            <a:off x="687845" y="4808730"/>
            <a:ext cx="2742810" cy="1534131"/>
          </a:xfrm>
          <a:prstGeom prst="homePlate">
            <a:avLst>
              <a:gd name="adj" fmla="val 25983"/>
            </a:avLst>
          </a:prstGeom>
          <a:solidFill>
            <a:schemeClr val="accent1"/>
          </a:solidFill>
        </p:spPr>
        <p:txBody>
          <a:bodyPr wrap="square" lIns="182854" tIns="146283" rIns="182854" bIns="146283" rtlCol="0" anchor="ctr">
            <a:noAutofit/>
          </a:bodyPr>
          <a:lstStyle/>
          <a:p>
            <a:pPr defTabSz="914049">
              <a:lnSpc>
                <a:spcPct val="90000"/>
              </a:lnSpc>
            </a:pPr>
            <a:r>
              <a:rPr lang="en-US" sz="2400" b="1" kern="0" dirty="0">
                <a:gradFill>
                  <a:gsLst>
                    <a:gs pos="1250">
                      <a:srgbClr val="FFFFFF"/>
                    </a:gs>
                    <a:gs pos="100000">
                      <a:srgbClr val="FFFFFF"/>
                    </a:gs>
                  </a:gsLst>
                  <a:lin ang="5400000" scaled="0"/>
                </a:gradFill>
                <a:cs typeface="Segoe UI Semibold" panose="020B0702040204020203" pitchFamily="34" charset="0"/>
              </a:rPr>
              <a:t>POWERFUL</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9467" y="1769315"/>
            <a:ext cx="604103" cy="604103"/>
          </a:xfrm>
          <a:prstGeom prst="rect">
            <a:avLst/>
          </a:prstGeom>
        </p:spPr>
      </p:pic>
    </p:spTree>
    <p:extLst>
      <p:ext uri="{BB962C8B-B14F-4D97-AF65-F5344CB8AC3E}">
        <p14:creationId xmlns:p14="http://schemas.microsoft.com/office/powerpoint/2010/main" val="258874224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1"/>
                </a:solidFill>
              </a:rPr>
              <a:t>NuGet</a:t>
            </a:r>
            <a:r>
              <a:rPr lang="en-US" dirty="0" smtClean="0">
                <a:solidFill>
                  <a:schemeClr val="tx1"/>
                </a:solidFill>
              </a:rPr>
              <a:t> is mainstream in .NET Core</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dirty="0"/>
          </a:p>
        </p:txBody>
      </p:sp>
      <p:pic>
        <p:nvPicPr>
          <p:cNvPr id="6" name="Picture 5"/>
          <p:cNvPicPr>
            <a:picLocks noChangeAspect="1"/>
          </p:cNvPicPr>
          <p:nvPr/>
        </p:nvPicPr>
        <p:blipFill rotWithShape="1">
          <a:blip r:embed="rId2"/>
          <a:srcRect l="1560" t="5727" r="971" b="2399"/>
          <a:stretch/>
        </p:blipFill>
        <p:spPr>
          <a:xfrm>
            <a:off x="1451597" y="1683867"/>
            <a:ext cx="9105836" cy="4650064"/>
          </a:xfrm>
          <a:prstGeom prst="rect">
            <a:avLst/>
          </a:prstGeom>
        </p:spPr>
      </p:pic>
    </p:spTree>
    <p:extLst>
      <p:ext uri="{BB962C8B-B14F-4D97-AF65-F5344CB8AC3E}">
        <p14:creationId xmlns:p14="http://schemas.microsoft.com/office/powerpoint/2010/main" val="346524365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1"/>
                </a:solidFill>
              </a:rPr>
              <a:t>NuGet</a:t>
            </a:r>
            <a:r>
              <a:rPr lang="en-US" dirty="0" smtClean="0">
                <a:solidFill>
                  <a:schemeClr val="tx1"/>
                </a:solidFill>
              </a:rPr>
              <a:t> is mainstream in .NET Core</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098" y="1129355"/>
            <a:ext cx="10258637" cy="5865169"/>
          </a:xfrm>
          <a:prstGeom prst="rect">
            <a:avLst/>
          </a:prstGeom>
        </p:spPr>
      </p:pic>
    </p:spTree>
    <p:extLst>
      <p:ext uri="{BB962C8B-B14F-4D97-AF65-F5344CB8AC3E}">
        <p14:creationId xmlns:p14="http://schemas.microsoft.com/office/powerpoint/2010/main" val="173451531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What is .NET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4404411"/>
          </a:xfrm>
        </p:spPr>
        <p:txBody>
          <a:bodyPr/>
          <a:lstStyle/>
          <a:p>
            <a:pPr marL="582873" indent="-582873">
              <a:buFont typeface="Arial" panose="020B0604020202020204" pitchFamily="34" charset="0"/>
              <a:buChar char="•"/>
            </a:pPr>
            <a:r>
              <a:rPr lang="en-US" sz="3264" dirty="0">
                <a:solidFill>
                  <a:schemeClr val="tx1"/>
                </a:solidFill>
              </a:rPr>
              <a:t>.NET framework to run cross platform </a:t>
            </a:r>
          </a:p>
          <a:p>
            <a:pPr marL="582873" indent="-582873">
              <a:buFont typeface="Arial" panose="020B0604020202020204" pitchFamily="34" charset="0"/>
              <a:buChar char="•"/>
            </a:pPr>
            <a:endParaRPr lang="en-US" sz="3264" dirty="0">
              <a:solidFill>
                <a:schemeClr val="tx1"/>
              </a:solidFill>
            </a:endParaRPr>
          </a:p>
          <a:p>
            <a:pPr marL="582873" indent="-582873">
              <a:buFont typeface="Arial" panose="020B0604020202020204" pitchFamily="34" charset="0"/>
              <a:buChar char="•"/>
            </a:pPr>
            <a:r>
              <a:rPr lang="en-US" sz="3264" dirty="0" smtClean="0">
                <a:solidFill>
                  <a:schemeClr val="tx1"/>
                </a:solidFill>
              </a:rPr>
              <a:t>Composed </a:t>
            </a:r>
            <a:r>
              <a:rPr lang="en-US" sz="3264" dirty="0">
                <a:solidFill>
                  <a:schemeClr val="tx1"/>
                </a:solidFill>
              </a:rPr>
              <a:t>of </a:t>
            </a:r>
            <a:r>
              <a:rPr lang="en-US" sz="3264" b="1" dirty="0">
                <a:solidFill>
                  <a:schemeClr val="tx1"/>
                </a:solidFill>
              </a:rPr>
              <a:t>.NET Runtime (Core CLR), Framework Class Libraries (</a:t>
            </a:r>
            <a:r>
              <a:rPr lang="en-US" sz="3264" b="1" dirty="0" err="1">
                <a:solidFill>
                  <a:schemeClr val="tx1"/>
                </a:solidFill>
              </a:rPr>
              <a:t>CoreFX</a:t>
            </a:r>
            <a:r>
              <a:rPr lang="en-US" sz="3264" b="1" dirty="0">
                <a:solidFill>
                  <a:schemeClr val="tx1"/>
                </a:solidFill>
              </a:rPr>
              <a:t>) </a:t>
            </a:r>
            <a:r>
              <a:rPr lang="en-US" sz="3264" dirty="0">
                <a:solidFill>
                  <a:schemeClr val="tx1"/>
                </a:solidFill>
              </a:rPr>
              <a:t>and </a:t>
            </a:r>
            <a:r>
              <a:rPr lang="en-US" sz="3264" b="1" dirty="0">
                <a:solidFill>
                  <a:schemeClr val="tx1"/>
                </a:solidFill>
              </a:rPr>
              <a:t>SDK Tools (</a:t>
            </a:r>
            <a:r>
              <a:rPr lang="en-US" sz="3264" b="1" dirty="0" err="1">
                <a:solidFill>
                  <a:schemeClr val="tx1"/>
                </a:solidFill>
              </a:rPr>
              <a:t>dotnet</a:t>
            </a:r>
            <a:r>
              <a:rPr lang="en-US" sz="3264" b="1" dirty="0">
                <a:solidFill>
                  <a:schemeClr val="tx1"/>
                </a:solidFill>
              </a:rPr>
              <a:t> CLI)</a:t>
            </a:r>
          </a:p>
          <a:p>
            <a:pPr marL="582873" indent="-582873">
              <a:buFont typeface="Arial" panose="020B0604020202020204" pitchFamily="34" charset="0"/>
              <a:buChar char="•"/>
            </a:pPr>
            <a:endParaRPr lang="en-US" sz="3264" dirty="0">
              <a:solidFill>
                <a:schemeClr val="tx1"/>
              </a:solidFill>
            </a:endParaRPr>
          </a:p>
          <a:p>
            <a:pPr marL="582873" indent="-582873">
              <a:buFont typeface="Arial" panose="020B0604020202020204" pitchFamily="34" charset="0"/>
              <a:buChar char="•"/>
            </a:pPr>
            <a:r>
              <a:rPr lang="en-US" sz="3264" dirty="0">
                <a:solidFill>
                  <a:schemeClr val="tx1"/>
                </a:solidFill>
              </a:rPr>
              <a:t>Open source </a:t>
            </a:r>
            <a:r>
              <a:rPr lang="en-US" sz="3264" b="1" dirty="0">
                <a:solidFill>
                  <a:schemeClr val="tx1"/>
                </a:solidFill>
              </a:rPr>
              <a:t>(MIT License) </a:t>
            </a:r>
            <a:r>
              <a:rPr lang="en-US" sz="3264" dirty="0">
                <a:solidFill>
                  <a:schemeClr val="tx1"/>
                </a:solidFill>
              </a:rPr>
              <a:t>part of </a:t>
            </a:r>
            <a:r>
              <a:rPr lang="en-US" sz="3264" b="1" dirty="0">
                <a:solidFill>
                  <a:schemeClr val="tx1"/>
                </a:solidFill>
              </a:rPr>
              <a:t>.NET Foundation</a:t>
            </a:r>
          </a:p>
          <a:p>
            <a:pPr marL="582873" indent="-582873">
              <a:buFont typeface="Arial" panose="020B0604020202020204" pitchFamily="34" charset="0"/>
              <a:buChar char="•"/>
            </a:pPr>
            <a:endParaRPr lang="en-US" sz="3264" dirty="0">
              <a:solidFill>
                <a:schemeClr val="tx1"/>
              </a:solidFill>
            </a:endParaRPr>
          </a:p>
          <a:p>
            <a:pPr marL="582873" indent="-582873">
              <a:buFont typeface="Arial" panose="020B0604020202020204" pitchFamily="34" charset="0"/>
              <a:buChar char="•"/>
            </a:pPr>
            <a:r>
              <a:rPr lang="en-US" sz="3264" dirty="0">
                <a:solidFill>
                  <a:schemeClr val="tx1"/>
                </a:solidFill>
              </a:rPr>
              <a:t>Out-of-the-box provide single app model –console apps</a:t>
            </a:r>
          </a:p>
        </p:txBody>
      </p:sp>
    </p:spTree>
    <p:extLst>
      <p:ext uri="{BB962C8B-B14F-4D97-AF65-F5344CB8AC3E}">
        <p14:creationId xmlns:p14="http://schemas.microsoft.com/office/powerpoint/2010/main" val="194225203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Benefits of .NET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4206308"/>
          </a:xfrm>
        </p:spPr>
        <p:txBody>
          <a:bodyPr/>
          <a:lstStyle/>
          <a:p>
            <a:pPr marL="582873" indent="-582873">
              <a:buFont typeface="Arial" panose="020B0604020202020204" pitchFamily="34" charset="0"/>
              <a:buChar char="•"/>
            </a:pPr>
            <a:r>
              <a:rPr lang="en-US" dirty="0" smtClean="0">
                <a:solidFill>
                  <a:schemeClr val="tx1"/>
                </a:solidFill>
              </a:rPr>
              <a:t>Flexible Deployment </a:t>
            </a:r>
            <a:r>
              <a:rPr lang="en-US" sz="2448" dirty="0">
                <a:solidFill>
                  <a:schemeClr val="tx1"/>
                </a:solidFill>
              </a:rPr>
              <a:t>(Self-contained or FDD)</a:t>
            </a:r>
            <a:endParaRPr lang="en-US" dirty="0" smtClean="0">
              <a:solidFill>
                <a:schemeClr val="tx1"/>
              </a:solidFill>
            </a:endParaRPr>
          </a:p>
          <a:p>
            <a:pPr marL="582873" indent="-582873">
              <a:buFont typeface="Arial" panose="020B0604020202020204" pitchFamily="34" charset="0"/>
              <a:buChar char="•"/>
            </a:pPr>
            <a:r>
              <a:rPr lang="en-US" dirty="0" smtClean="0">
                <a:solidFill>
                  <a:schemeClr val="tx1"/>
                </a:solidFill>
              </a:rPr>
              <a:t>Cross-Platform </a:t>
            </a:r>
            <a:r>
              <a:rPr lang="en-US" sz="2448" dirty="0">
                <a:solidFill>
                  <a:schemeClr val="tx1"/>
                </a:solidFill>
              </a:rPr>
              <a:t>(Windows, Mac, Linux)</a:t>
            </a:r>
          </a:p>
          <a:p>
            <a:pPr marL="582873" indent="-582873">
              <a:buFont typeface="Arial" panose="020B0604020202020204" pitchFamily="34" charset="0"/>
              <a:buChar char="•"/>
            </a:pPr>
            <a:r>
              <a:rPr lang="en-US" dirty="0" smtClean="0">
                <a:solidFill>
                  <a:schemeClr val="tx1"/>
                </a:solidFill>
              </a:rPr>
              <a:t>Command-Line tools </a:t>
            </a:r>
            <a:r>
              <a:rPr lang="en-US" sz="2448" dirty="0">
                <a:solidFill>
                  <a:schemeClr val="tx1"/>
                </a:solidFill>
              </a:rPr>
              <a:t>(</a:t>
            </a:r>
            <a:r>
              <a:rPr lang="en-US" sz="2448" dirty="0" err="1">
                <a:solidFill>
                  <a:schemeClr val="tx1"/>
                </a:solidFill>
              </a:rPr>
              <a:t>dotnet</a:t>
            </a:r>
            <a:r>
              <a:rPr lang="en-US" sz="2448" dirty="0">
                <a:solidFill>
                  <a:schemeClr val="tx1"/>
                </a:solidFill>
              </a:rPr>
              <a:t> cli commands)</a:t>
            </a:r>
            <a:endParaRPr lang="en-US" dirty="0" smtClean="0">
              <a:solidFill>
                <a:schemeClr val="tx1"/>
              </a:solidFill>
            </a:endParaRPr>
          </a:p>
          <a:p>
            <a:pPr marL="582873" indent="-582873">
              <a:buFont typeface="Arial" panose="020B0604020202020204" pitchFamily="34" charset="0"/>
              <a:buChar char="•"/>
            </a:pPr>
            <a:r>
              <a:rPr lang="en-US" dirty="0" smtClean="0">
                <a:solidFill>
                  <a:schemeClr val="tx1"/>
                </a:solidFill>
              </a:rPr>
              <a:t>Compatible </a:t>
            </a:r>
            <a:r>
              <a:rPr lang="en-US" sz="2448" dirty="0">
                <a:solidFill>
                  <a:schemeClr val="tx1"/>
                </a:solidFill>
              </a:rPr>
              <a:t>(.NET Standard)</a:t>
            </a:r>
          </a:p>
          <a:p>
            <a:pPr marL="582873" indent="-582873">
              <a:buFont typeface="Arial" panose="020B0604020202020204" pitchFamily="34" charset="0"/>
              <a:buChar char="•"/>
            </a:pPr>
            <a:r>
              <a:rPr lang="en-US" dirty="0" smtClean="0">
                <a:solidFill>
                  <a:schemeClr val="tx1"/>
                </a:solidFill>
              </a:rPr>
              <a:t>Open source </a:t>
            </a:r>
            <a:r>
              <a:rPr lang="en-US" sz="2448" dirty="0">
                <a:solidFill>
                  <a:schemeClr val="tx1"/>
                </a:solidFill>
              </a:rPr>
              <a:t>(.NET Foundation project)</a:t>
            </a:r>
          </a:p>
          <a:p>
            <a:pPr marL="582873" indent="-582873">
              <a:buFont typeface="Arial" panose="020B0604020202020204" pitchFamily="34" charset="0"/>
              <a:buChar char="•"/>
            </a:pPr>
            <a:r>
              <a:rPr lang="en-US" dirty="0" smtClean="0">
                <a:solidFill>
                  <a:schemeClr val="tx1"/>
                </a:solidFill>
              </a:rPr>
              <a:t>Supported by Microsoft </a:t>
            </a:r>
          </a:p>
        </p:txBody>
      </p:sp>
    </p:spTree>
    <p:extLst>
      <p:ext uri="{BB962C8B-B14F-4D97-AF65-F5344CB8AC3E}">
        <p14:creationId xmlns:p14="http://schemas.microsoft.com/office/powerpoint/2010/main" val="98397306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849664758"/>
              </p:ext>
            </p:extLst>
          </p:nvPr>
        </p:nvGraphicFramePr>
        <p:xfrm>
          <a:off x="468311" y="1017059"/>
          <a:ext cx="11160126" cy="5908273"/>
        </p:xfrm>
        <a:graphic>
          <a:graphicData uri="http://schemas.openxmlformats.org/drawingml/2006/table">
            <a:tbl>
              <a:tblPr firstRow="1">
                <a:tableStyleId>{793D81CF-94F2-401A-BA57-92F5A7B2D0C5}</a:tableStyleId>
              </a:tblPr>
              <a:tblGrid>
                <a:gridCol w="11160126">
                  <a:extLst>
                    <a:ext uri="{9D8B030D-6E8A-4147-A177-3AD203B41FA5}">
                      <a16:colId xmlns="" xmlns:a16="http://schemas.microsoft.com/office/drawing/2014/main" val="20000"/>
                    </a:ext>
                  </a:extLst>
                </a:gridCol>
              </a:tblGrid>
              <a:tr h="287676">
                <a:tc>
                  <a:txBody>
                    <a:bodyPr/>
                    <a:lstStyle/>
                    <a:p>
                      <a:pPr marL="0" marR="0" fontAlgn="t">
                        <a:spcBef>
                          <a:spcPts val="0"/>
                        </a:spcBef>
                        <a:spcAft>
                          <a:spcPts val="0"/>
                        </a:spcAft>
                      </a:pPr>
                      <a:r>
                        <a:rPr lang="en-US" sz="2800" dirty="0" smtClean="0">
                          <a:solidFill>
                            <a:schemeClr val="bg1"/>
                          </a:solidFill>
                          <a:effectLst/>
                          <a:latin typeface="Calibri" panose="020F0502020204030204" pitchFamily="34" charset="0"/>
                        </a:rPr>
                        <a:t>Session</a:t>
                      </a:r>
                      <a:endParaRPr lang="en-US" sz="2800" dirty="0">
                        <a:solidFill>
                          <a:schemeClr val="bg1"/>
                        </a:solidFill>
                        <a:effectLst/>
                        <a:latin typeface="Calibri" panose="020F0502020204030204" pitchFamily="34" charset="0"/>
                      </a:endParaRPr>
                    </a:p>
                  </a:txBody>
                  <a:tcPr marL="27494" marR="27494" marT="27494" marB="27494"/>
                </a:tc>
                <a:extLst>
                  <a:ext uri="{0D108BD9-81ED-4DB2-BD59-A6C34878D82A}">
                    <a16:rowId xmlns="" xmlns:a16="http://schemas.microsoft.com/office/drawing/2014/main" val="10000"/>
                  </a:ext>
                </a:extLst>
              </a:tr>
              <a:tr h="550695">
                <a:tc>
                  <a:txBody>
                    <a:bodyPr/>
                    <a:lstStyle/>
                    <a:p>
                      <a:pPr marL="0" marR="0" fontAlgn="t">
                        <a:spcBef>
                          <a:spcPts val="0"/>
                        </a:spcBef>
                        <a:spcAft>
                          <a:spcPts val="0"/>
                        </a:spcAft>
                      </a:pPr>
                      <a:r>
                        <a:rPr lang="en-US" sz="2400" b="1" dirty="0" smtClean="0">
                          <a:effectLst/>
                        </a:rPr>
                        <a:t>Brief introduction</a:t>
                      </a:r>
                      <a:r>
                        <a:rPr lang="en-US" sz="2400" b="1" baseline="0" dirty="0" smtClean="0">
                          <a:effectLst/>
                        </a:rPr>
                        <a:t> to .NET Core and </a:t>
                      </a:r>
                      <a:r>
                        <a:rPr lang="en-US" sz="2400" b="1" dirty="0" smtClean="0">
                          <a:effectLst/>
                        </a:rPr>
                        <a:t>ASP.NET Core </a:t>
                      </a:r>
                      <a:endParaRPr lang="en-US" sz="2400" b="1" dirty="0">
                        <a:solidFill>
                          <a:srgbClr val="000000"/>
                        </a:solidFill>
                        <a:effectLst/>
                        <a:latin typeface="Calibri" panose="020F0502020204030204" pitchFamily="34" charset="0"/>
                      </a:endParaRPr>
                    </a:p>
                  </a:txBody>
                  <a:tcPr/>
                </a:tc>
                <a:extLst>
                  <a:ext uri="{0D108BD9-81ED-4DB2-BD59-A6C34878D82A}">
                    <a16:rowId xmlns="" xmlns:a16="http://schemas.microsoft.com/office/drawing/2014/main" val="10001"/>
                  </a:ext>
                </a:extLst>
              </a:tr>
              <a:tr h="228600">
                <a:tc>
                  <a:txBody>
                    <a:bodyPr/>
                    <a:lstStyle/>
                    <a:p>
                      <a:pPr marL="0" marR="0" fontAlgn="t">
                        <a:spcBef>
                          <a:spcPts val="0"/>
                        </a:spcBef>
                        <a:spcAft>
                          <a:spcPts val="0"/>
                        </a:spcAft>
                      </a:pPr>
                      <a:r>
                        <a:rPr lang="en-US" sz="2800" b="1" dirty="0" smtClean="0">
                          <a:solidFill>
                            <a:schemeClr val="bg1"/>
                          </a:solidFill>
                          <a:effectLst/>
                          <a:latin typeface="Calibri" panose="020F0502020204030204" pitchFamily="34" charset="0"/>
                        </a:rPr>
                        <a:t>Labs</a:t>
                      </a:r>
                      <a:endParaRPr lang="en-US" sz="2800" b="1" dirty="0">
                        <a:solidFill>
                          <a:schemeClr val="bg1"/>
                        </a:solidFill>
                        <a:effectLst/>
                        <a:latin typeface="Calibri" panose="020F0502020204030204" pitchFamily="34" charset="0"/>
                      </a:endParaRPr>
                    </a:p>
                  </a:txBody>
                  <a:tcPr>
                    <a:solidFill>
                      <a:schemeClr val="tx1"/>
                    </a:solidFill>
                  </a:tcPr>
                </a:tc>
              </a:tr>
              <a:tr h="62253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2400" b="1" kern="1200" dirty="0" smtClean="0">
                          <a:effectLst/>
                        </a:rPr>
                        <a:t>Lab 1 - </a:t>
                      </a:r>
                      <a:r>
                        <a:rPr lang="en-US" sz="2400" b="1" dirty="0" smtClean="0">
                          <a:effectLst/>
                        </a:rPr>
                        <a:t>Introduction</a:t>
                      </a:r>
                      <a:r>
                        <a:rPr lang="en-US" sz="2400" b="1" baseline="0" dirty="0" smtClean="0">
                          <a:effectLst/>
                        </a:rPr>
                        <a:t> to .NET Core and ASP.NET Core</a:t>
                      </a:r>
                      <a:endParaRPr lang="en-US" sz="2400" b="1" kern="1200" dirty="0">
                        <a:solidFill>
                          <a:schemeClr val="bg1"/>
                        </a:solidFill>
                        <a:effectLst/>
                        <a:latin typeface="+mn-lt"/>
                        <a:ea typeface="+mn-ea"/>
                        <a:cs typeface="+mn-cs"/>
                      </a:endParaRPr>
                    </a:p>
                  </a:txBody>
                  <a:tcPr marL="27494" marR="27494" marT="27494" marB="27494"/>
                </a:tc>
                <a:extLst>
                  <a:ext uri="{0D108BD9-81ED-4DB2-BD59-A6C34878D82A}">
                    <a16:rowId xmlns="" xmlns:a16="http://schemas.microsoft.com/office/drawing/2014/main" val="10009"/>
                  </a:ext>
                </a:extLst>
              </a:tr>
              <a:tr h="62253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2400" b="1" dirty="0" smtClean="0">
                          <a:effectLst/>
                        </a:rPr>
                        <a:t>Lab 2 -  Introduction</a:t>
                      </a:r>
                      <a:r>
                        <a:rPr lang="en-US" sz="2400" b="1" baseline="0" dirty="0" smtClean="0">
                          <a:effectLst/>
                        </a:rPr>
                        <a:t> to </a:t>
                      </a:r>
                      <a:r>
                        <a:rPr lang="en-US" sz="2400" b="1" baseline="0" dirty="0" smtClean="0">
                          <a:effectLst/>
                        </a:rPr>
                        <a:t>Routing and MVC 6</a:t>
                      </a:r>
                      <a:endParaRPr lang="en-US" sz="2400" b="1" dirty="0">
                        <a:solidFill>
                          <a:srgbClr val="000000"/>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dirty="0" smtClean="0">
                          <a:effectLst/>
                        </a:rPr>
                        <a:t>Lab 3</a:t>
                      </a:r>
                      <a:r>
                        <a:rPr lang="en-US" sz="2400" b="1" baseline="0" dirty="0" smtClean="0">
                          <a:effectLst/>
                        </a:rPr>
                        <a:t> – Building Middleware</a:t>
                      </a:r>
                      <a:endParaRPr lang="en-US" sz="2400" b="1" dirty="0">
                        <a:solidFill>
                          <a:schemeClr val="bg1"/>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dirty="0" smtClean="0">
                          <a:effectLst/>
                        </a:rPr>
                        <a:t>Lab 4 – Dependency Injection</a:t>
                      </a:r>
                      <a:endParaRPr lang="en-US" sz="2400" b="1" dirty="0">
                        <a:solidFill>
                          <a:srgbClr val="000000"/>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kern="1200" dirty="0" smtClean="0">
                          <a:effectLst/>
                        </a:rPr>
                        <a:t>Lab 5</a:t>
                      </a:r>
                      <a:r>
                        <a:rPr lang="en-US" sz="2400" b="1" kern="1200" baseline="0" dirty="0" smtClean="0">
                          <a:effectLst/>
                        </a:rPr>
                        <a:t> – Logging and Diagnostics</a:t>
                      </a:r>
                      <a:endParaRPr lang="en-US" sz="2400" b="1" kern="1200" dirty="0">
                        <a:solidFill>
                          <a:schemeClr val="bg1"/>
                        </a:solidFill>
                        <a:effectLst/>
                        <a:latin typeface="+mn-lt"/>
                        <a:ea typeface="+mn-ea"/>
                        <a:cs typeface="+mn-cs"/>
                      </a:endParaRPr>
                    </a:p>
                  </a:txBody>
                  <a:tcPr marL="27494" marR="27494" marT="27494" marB="27494"/>
                </a:tc>
              </a:tr>
              <a:tr h="622530">
                <a:tc>
                  <a:txBody>
                    <a:bodyPr/>
                    <a:lstStyle/>
                    <a:p>
                      <a:pPr marL="0" marR="0" fontAlgn="t">
                        <a:spcBef>
                          <a:spcPts val="0"/>
                        </a:spcBef>
                        <a:spcAft>
                          <a:spcPts val="0"/>
                        </a:spcAft>
                      </a:pPr>
                      <a:r>
                        <a:rPr lang="en-US" sz="2400" b="1" dirty="0" smtClean="0">
                          <a:effectLst/>
                        </a:rPr>
                        <a:t>Lab 6 –</a:t>
                      </a:r>
                      <a:r>
                        <a:rPr lang="en-US" sz="2400" b="1" baseline="0" dirty="0" smtClean="0">
                          <a:effectLst/>
                        </a:rPr>
                        <a:t> Razor Tag Helpers</a:t>
                      </a:r>
                      <a:endParaRPr lang="en-US" sz="2400" b="1" dirty="0">
                        <a:solidFill>
                          <a:srgbClr val="000000"/>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dirty="0" smtClean="0">
                          <a:effectLst/>
                        </a:rPr>
                        <a:t>Lab</a:t>
                      </a:r>
                      <a:r>
                        <a:rPr lang="en-US" sz="2400" b="1" baseline="0" dirty="0" smtClean="0">
                          <a:effectLst/>
                        </a:rPr>
                        <a:t> 7 – Hosting and Deployment</a:t>
                      </a:r>
                      <a:endParaRPr lang="en-US" sz="2400" b="1" dirty="0">
                        <a:solidFill>
                          <a:schemeClr val="bg1"/>
                        </a:solidFill>
                        <a:effectLst/>
                        <a:latin typeface="Calibri" panose="020F0502020204030204" pitchFamily="34" charset="0"/>
                      </a:endParaRPr>
                    </a:p>
                  </a:txBody>
                  <a:tcPr marL="27494" marR="27494" marT="27494" marB="27494"/>
                </a:tc>
              </a:tr>
            </a:tbl>
          </a:graphicData>
        </a:graphic>
      </p:graphicFrame>
      <p:sp>
        <p:nvSpPr>
          <p:cNvPr id="3" name="TextBox 2"/>
          <p:cNvSpPr txBox="1"/>
          <p:nvPr/>
        </p:nvSpPr>
        <p:spPr>
          <a:xfrm>
            <a:off x="468311" y="144462"/>
            <a:ext cx="2121415" cy="849463"/>
          </a:xfrm>
          <a:prstGeom prst="rect">
            <a:avLst/>
          </a:prstGeom>
          <a:noFill/>
        </p:spPr>
        <p:txBody>
          <a:bodyPr wrap="none" lIns="182880" tIns="146304" rIns="182880" bIns="146304" rtlCol="0">
            <a:spAutoFit/>
          </a:bodyPr>
          <a:lstStyle/>
          <a:p>
            <a:pPr>
              <a:lnSpc>
                <a:spcPct val="90000"/>
              </a:lnSpc>
              <a:spcAft>
                <a:spcPts val="600"/>
              </a:spcAft>
            </a:pPr>
            <a:r>
              <a:rPr lang="en-US" sz="4000" dirty="0" smtClean="0">
                <a:solidFill>
                  <a:srgbClr val="56B846"/>
                </a:solidFill>
              </a:rPr>
              <a:t>Agenda</a:t>
            </a:r>
          </a:p>
        </p:txBody>
      </p:sp>
    </p:spTree>
    <p:extLst>
      <p:ext uri="{BB962C8B-B14F-4D97-AF65-F5344CB8AC3E}">
        <p14:creationId xmlns:p14="http://schemas.microsoft.com/office/powerpoint/2010/main" val="46996050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Languages supported</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2134545"/>
          </a:xfrm>
        </p:spPr>
        <p:txBody>
          <a:bodyPr/>
          <a:lstStyle/>
          <a:p>
            <a:pPr marL="582873" indent="-582873">
              <a:buFont typeface="Arial" panose="020B0604020202020204" pitchFamily="34" charset="0"/>
              <a:buChar char="•"/>
            </a:pPr>
            <a:r>
              <a:rPr lang="en-US" dirty="0" smtClean="0">
                <a:solidFill>
                  <a:schemeClr val="tx1"/>
                </a:solidFill>
              </a:rPr>
              <a:t>C#</a:t>
            </a:r>
          </a:p>
          <a:p>
            <a:pPr marL="582873" indent="-582873">
              <a:buFont typeface="Arial" panose="020B0604020202020204" pitchFamily="34" charset="0"/>
              <a:buChar char="•"/>
            </a:pPr>
            <a:r>
              <a:rPr lang="en-US" dirty="0" smtClean="0">
                <a:solidFill>
                  <a:schemeClr val="tx1"/>
                </a:solidFill>
              </a:rPr>
              <a:t>F#</a:t>
            </a:r>
          </a:p>
          <a:p>
            <a:pPr marL="582873" indent="-582873">
              <a:buFont typeface="Arial" panose="020B0604020202020204" pitchFamily="34" charset="0"/>
              <a:buChar char="•"/>
            </a:pPr>
            <a:r>
              <a:rPr lang="en-US" dirty="0" smtClean="0">
                <a:solidFill>
                  <a:schemeClr val="tx1"/>
                </a:solidFill>
              </a:rPr>
              <a:t>Visual Basic (not yet)</a:t>
            </a:r>
            <a:endParaRPr lang="en-US" dirty="0">
              <a:solidFill>
                <a:schemeClr val="tx1"/>
              </a:solidFill>
            </a:endParaRPr>
          </a:p>
        </p:txBody>
      </p:sp>
    </p:spTree>
    <p:extLst>
      <p:ext uri="{BB962C8B-B14F-4D97-AF65-F5344CB8AC3E}">
        <p14:creationId xmlns:p14="http://schemas.microsoft.com/office/powerpoint/2010/main" val="158484455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App Models built on top of .NET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2134545"/>
          </a:xfrm>
        </p:spPr>
        <p:txBody>
          <a:bodyPr/>
          <a:lstStyle/>
          <a:p>
            <a:pPr marL="582873" indent="-582873">
              <a:buFont typeface="Arial" panose="020B0604020202020204" pitchFamily="34" charset="0"/>
              <a:buChar char="•"/>
            </a:pPr>
            <a:r>
              <a:rPr lang="en-US" dirty="0" smtClean="0">
                <a:solidFill>
                  <a:schemeClr val="tx1"/>
                </a:solidFill>
              </a:rPr>
              <a:t>ASP.NET Core</a:t>
            </a:r>
          </a:p>
          <a:p>
            <a:pPr marL="582873" indent="-582873">
              <a:buFont typeface="Arial" panose="020B0604020202020204" pitchFamily="34" charset="0"/>
              <a:buChar char="•"/>
            </a:pPr>
            <a:r>
              <a:rPr lang="en-US" dirty="0" smtClean="0">
                <a:solidFill>
                  <a:schemeClr val="tx1"/>
                </a:solidFill>
              </a:rPr>
              <a:t>Windows 10 UWP</a:t>
            </a:r>
          </a:p>
          <a:p>
            <a:pPr marL="582873" indent="-582873">
              <a:buFont typeface="Arial" panose="020B0604020202020204" pitchFamily="34" charset="0"/>
              <a:buChar char="•"/>
            </a:pPr>
            <a:r>
              <a:rPr lang="en-US" dirty="0" err="1" smtClean="0">
                <a:solidFill>
                  <a:schemeClr val="tx1"/>
                </a:solidFill>
              </a:rPr>
              <a:t>Xamarin.Forms</a:t>
            </a:r>
            <a:endParaRPr lang="en-US" dirty="0">
              <a:solidFill>
                <a:schemeClr val="tx1"/>
              </a:solidFill>
            </a:endParaRPr>
          </a:p>
        </p:txBody>
      </p:sp>
    </p:spTree>
    <p:extLst>
      <p:ext uri="{BB962C8B-B14F-4D97-AF65-F5344CB8AC3E}">
        <p14:creationId xmlns:p14="http://schemas.microsoft.com/office/powerpoint/2010/main" val="37820792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Download .NET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4644334"/>
          </a:xfrm>
        </p:spPr>
        <p:txBody>
          <a:bodyPr/>
          <a:lstStyle/>
          <a:p>
            <a:pPr marL="582873" indent="-582873">
              <a:buFont typeface="Arial" panose="020B0604020202020204" pitchFamily="34" charset="0"/>
              <a:buChar char="•"/>
            </a:pPr>
            <a:r>
              <a:rPr lang="en-US" dirty="0" smtClean="0">
                <a:solidFill>
                  <a:schemeClr val="tx1"/>
                </a:solidFill>
              </a:rPr>
              <a:t>Comes with Visual Studio 2017</a:t>
            </a:r>
          </a:p>
          <a:p>
            <a:pPr marL="582873" indent="-582873">
              <a:buFont typeface="Arial" panose="020B0604020202020204" pitchFamily="34" charset="0"/>
              <a:buChar char="•"/>
            </a:pPr>
            <a:endParaRPr lang="en-US" dirty="0">
              <a:solidFill>
                <a:schemeClr val="tx1"/>
              </a:solidFill>
            </a:endParaRPr>
          </a:p>
          <a:p>
            <a:pPr marL="582873" indent="-582873">
              <a:buFont typeface="Arial" panose="020B0604020202020204" pitchFamily="34" charset="0"/>
              <a:buChar char="•"/>
            </a:pPr>
            <a:r>
              <a:rPr lang="en-US" dirty="0" smtClean="0">
                <a:solidFill>
                  <a:schemeClr val="tx1"/>
                </a:solidFill>
              </a:rPr>
              <a:t>Separately installed by installing .NET Core SDK </a:t>
            </a:r>
          </a:p>
          <a:p>
            <a:pPr marL="582873" indent="-582873">
              <a:buFont typeface="Arial" panose="020B0604020202020204" pitchFamily="34" charset="0"/>
              <a:buChar char="•"/>
            </a:pPr>
            <a:endParaRPr lang="en-US" dirty="0" smtClean="0">
              <a:solidFill>
                <a:schemeClr val="tx1"/>
              </a:solidFill>
            </a:endParaRPr>
          </a:p>
          <a:p>
            <a:pPr marL="582873" indent="-582873">
              <a:buFont typeface="Arial" panose="020B0604020202020204" pitchFamily="34" charset="0"/>
              <a:buChar char="•"/>
            </a:pPr>
            <a:r>
              <a:rPr lang="en-US" dirty="0" smtClean="0">
                <a:solidFill>
                  <a:schemeClr val="tx1"/>
                </a:solidFill>
              </a:rPr>
              <a:t>Available as a </a:t>
            </a:r>
            <a:r>
              <a:rPr lang="en-US" dirty="0" err="1" smtClean="0">
                <a:solidFill>
                  <a:schemeClr val="tx1"/>
                </a:solidFill>
              </a:rPr>
              <a:t>NuGet</a:t>
            </a:r>
            <a:r>
              <a:rPr lang="en-US" dirty="0" smtClean="0">
                <a:solidFill>
                  <a:schemeClr val="tx1"/>
                </a:solidFill>
              </a:rPr>
              <a:t> package </a:t>
            </a:r>
            <a:r>
              <a:rPr lang="en-US" dirty="0" err="1" smtClean="0">
                <a:solidFill>
                  <a:schemeClr val="tx1"/>
                </a:solidFill>
              </a:rPr>
              <a:t>Microsoft.NetCore.App</a:t>
            </a:r>
            <a:endParaRPr lang="en-US" dirty="0" smtClean="0">
              <a:solidFill>
                <a:schemeClr val="tx1"/>
              </a:solidFill>
            </a:endParaRPr>
          </a:p>
          <a:p>
            <a:r>
              <a:rPr lang="en-US" sz="3264" dirty="0">
                <a:solidFill>
                  <a:schemeClr val="tx1"/>
                </a:solidFill>
              </a:rPr>
              <a:t>      https://www.nuget.org/packages/Microsoft.NETCore.App </a:t>
            </a:r>
          </a:p>
        </p:txBody>
      </p:sp>
    </p:spTree>
    <p:extLst>
      <p:ext uri="{BB962C8B-B14F-4D97-AF65-F5344CB8AC3E}">
        <p14:creationId xmlns:p14="http://schemas.microsoft.com/office/powerpoint/2010/main" val="216830813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1"/>
            <a:ext cx="5761039" cy="6994524"/>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defTabSz="932468">
              <a:lnSpc>
                <a:spcPct val="90000"/>
              </a:lnSpc>
              <a:spcBef>
                <a:spcPts val="1800"/>
              </a:spcBef>
            </a:pPr>
            <a:endParaRPr lang="en-US" sz="2800"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74639" y="295274"/>
            <a:ext cx="11889564" cy="917575"/>
          </a:xfrm>
        </p:spPr>
        <p:txBody>
          <a:bodyPr/>
          <a:lstStyle/>
          <a:p>
            <a:r>
              <a:rPr lang="en-US" dirty="0" smtClean="0">
                <a:solidFill>
                  <a:schemeClr val="accent2">
                    <a:lumMod val="40000"/>
                    <a:lumOff val="60000"/>
                  </a:schemeClr>
                </a:solidFill>
              </a:rPr>
              <a:t>.NET Compiler </a:t>
            </a:r>
            <a:br>
              <a:rPr lang="en-US" dirty="0" smtClean="0">
                <a:solidFill>
                  <a:schemeClr val="accent2">
                    <a:lumMod val="40000"/>
                    <a:lumOff val="60000"/>
                  </a:schemeClr>
                </a:solidFill>
              </a:rPr>
            </a:br>
            <a:r>
              <a:rPr lang="en-US" dirty="0" smtClean="0">
                <a:solidFill>
                  <a:schemeClr val="accent2">
                    <a:lumMod val="40000"/>
                    <a:lumOff val="60000"/>
                  </a:schemeClr>
                </a:solidFill>
              </a:rPr>
              <a:t>Platform (“Roslyn”) </a:t>
            </a:r>
            <a:endParaRPr lang="en-US" dirty="0">
              <a:solidFill>
                <a:schemeClr val="accent2">
                  <a:lumMod val="40000"/>
                  <a:lumOff val="60000"/>
                </a:schemeClr>
              </a:solidFill>
            </a:endParaRPr>
          </a:p>
        </p:txBody>
      </p:sp>
      <p:sp>
        <p:nvSpPr>
          <p:cNvPr id="6" name="Rectangle 5"/>
          <p:cNvSpPr/>
          <p:nvPr/>
        </p:nvSpPr>
        <p:spPr>
          <a:xfrm>
            <a:off x="363539" y="2242633"/>
            <a:ext cx="3817519" cy="1264962"/>
          </a:xfrm>
          <a:prstGeom prst="rect">
            <a:avLst/>
          </a:prstGeom>
        </p:spPr>
        <p:txBody>
          <a:bodyPr wrap="square">
            <a:spAutoFit/>
          </a:bodyPr>
          <a:lstStyle/>
          <a:p>
            <a:pPr defTabSz="932468">
              <a:lnSpc>
                <a:spcPct val="90000"/>
              </a:lnSpc>
              <a:spcBef>
                <a:spcPts val="900"/>
              </a:spcBef>
            </a:pPr>
            <a:r>
              <a:rPr lang="en-US" sz="2800" b="1" dirty="0" smtClean="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FROM</a:t>
            </a: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Isolated/closed </a:t>
            </a:r>
            <a:r>
              <a:rPr lang="en-US" sz="2000" dirty="0">
                <a:gradFill>
                  <a:gsLst>
                    <a:gs pos="100000">
                      <a:srgbClr val="FFFFFF"/>
                    </a:gs>
                    <a:gs pos="0">
                      <a:srgbClr val="FFFFFF"/>
                    </a:gs>
                  </a:gsLst>
                  <a:lin ang="5400000" scaled="0"/>
                </a:gradFill>
                <a:ea typeface="ＭＳ Ｐゴシック" charset="0"/>
              </a:rPr>
              <a:t>compilers</a:t>
            </a:r>
          </a:p>
          <a:p>
            <a:pPr defTabSz="932468">
              <a:lnSpc>
                <a:spcPct val="90000"/>
              </a:lnSpc>
              <a:spcBef>
                <a:spcPts val="900"/>
              </a:spcBef>
              <a:buClr>
                <a:srgbClr val="FFFFFF"/>
              </a:buClr>
              <a:buSzPct val="80000"/>
            </a:pPr>
            <a:r>
              <a:rPr lang="en-US" sz="2000" dirty="0">
                <a:gradFill>
                  <a:gsLst>
                    <a:gs pos="100000">
                      <a:srgbClr val="FFFFFF"/>
                    </a:gs>
                    <a:gs pos="0">
                      <a:srgbClr val="FFFFFF"/>
                    </a:gs>
                  </a:gsLst>
                  <a:lin ang="5400000" scaled="0"/>
                </a:gradFill>
                <a:ea typeface="ＭＳ Ｐゴシック" charset="0"/>
              </a:rPr>
              <a:t>Hard to extend </a:t>
            </a:r>
            <a:r>
              <a:rPr lang="en-US" sz="2000" dirty="0" err="1">
                <a:gradFill>
                  <a:gsLst>
                    <a:gs pos="100000">
                      <a:srgbClr val="FFFFFF"/>
                    </a:gs>
                    <a:gs pos="0">
                      <a:srgbClr val="FFFFFF"/>
                    </a:gs>
                  </a:gsLst>
                  <a:lin ang="5400000" scaled="0"/>
                </a:gradFill>
                <a:ea typeface="ＭＳ Ｐゴシック" charset="0"/>
              </a:rPr>
              <a:t>dev</a:t>
            </a:r>
            <a:r>
              <a:rPr lang="en-US" sz="2000" dirty="0">
                <a:gradFill>
                  <a:gsLst>
                    <a:gs pos="100000">
                      <a:srgbClr val="FFFFFF"/>
                    </a:gs>
                    <a:gs pos="0">
                      <a:srgbClr val="FFFFFF"/>
                    </a:gs>
                  </a:gsLst>
                  <a:lin ang="5400000" scaled="0"/>
                </a:gradFill>
                <a:ea typeface="ＭＳ Ｐゴシック" charset="0"/>
              </a:rPr>
              <a:t> experience</a:t>
            </a:r>
            <a:endParaRPr lang="en-US" sz="2000" dirty="0">
              <a:solidFill>
                <a:srgbClr val="000000"/>
              </a:solidFill>
            </a:endParaRPr>
          </a:p>
        </p:txBody>
      </p:sp>
      <p:sp>
        <p:nvSpPr>
          <p:cNvPr id="19" name="Rectangle 18"/>
          <p:cNvSpPr/>
          <p:nvPr/>
        </p:nvSpPr>
        <p:spPr>
          <a:xfrm>
            <a:off x="363539" y="3725862"/>
            <a:ext cx="4971530" cy="2442207"/>
          </a:xfrm>
          <a:prstGeom prst="rect">
            <a:avLst/>
          </a:prstGeom>
        </p:spPr>
        <p:txBody>
          <a:bodyPr wrap="square">
            <a:spAutoFit/>
          </a:bodyPr>
          <a:lstStyle/>
          <a:p>
            <a:pPr defTabSz="932468">
              <a:lnSpc>
                <a:spcPct val="90000"/>
              </a:lnSpc>
              <a:spcBef>
                <a:spcPts val="900"/>
              </a:spcBef>
            </a:pPr>
            <a:r>
              <a:rPr lang="en-US" sz="2800" b="1" dirty="0" smtClean="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TO</a:t>
            </a: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API: open platform</a:t>
            </a:r>
            <a:endParaRPr lang="en-US" sz="2000" dirty="0">
              <a:gradFill>
                <a:gsLst>
                  <a:gs pos="100000">
                    <a:srgbClr val="FFFFFF"/>
                  </a:gs>
                  <a:gs pos="0">
                    <a:srgbClr val="FFFFFF"/>
                  </a:gs>
                </a:gsLst>
                <a:lin ang="5400000" scaled="0"/>
              </a:gradFill>
              <a:ea typeface="ＭＳ Ｐゴシック" charset="0"/>
            </a:endParaRP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Rich IDE experiences/refactoring</a:t>
            </a:r>
            <a:endParaRPr lang="en-US" sz="2000" dirty="0">
              <a:gradFill>
                <a:gsLst>
                  <a:gs pos="100000">
                    <a:srgbClr val="FFFFFF"/>
                  </a:gs>
                  <a:gs pos="0">
                    <a:srgbClr val="FFFFFF"/>
                  </a:gs>
                </a:gsLst>
                <a:lin ang="5400000" scaled="0"/>
              </a:gradFill>
              <a:ea typeface="ＭＳ Ｐゴシック" charset="0"/>
            </a:endParaRPr>
          </a:p>
          <a:p>
            <a:pPr defTabSz="932468">
              <a:lnSpc>
                <a:spcPct val="90000"/>
              </a:lnSpc>
              <a:spcBef>
                <a:spcPts val="900"/>
              </a:spcBef>
              <a:buClr>
                <a:srgbClr val="FFFFFF"/>
              </a:buClr>
              <a:buSzPct val="80000"/>
            </a:pPr>
            <a:r>
              <a:rPr lang="en-US" sz="2000" dirty="0">
                <a:gradFill>
                  <a:gsLst>
                    <a:gs pos="100000">
                      <a:srgbClr val="FFFFFF"/>
                    </a:gs>
                    <a:gs pos="0">
                      <a:srgbClr val="FFFFFF"/>
                    </a:gs>
                  </a:gsLst>
                  <a:lin ang="5400000" scaled="0"/>
                </a:gradFill>
                <a:ea typeface="ＭＳ Ｐゴシック" charset="0"/>
              </a:rPr>
              <a:t>Code analysis</a:t>
            </a:r>
          </a:p>
          <a:p>
            <a:pPr defTabSz="932468">
              <a:lnSpc>
                <a:spcPct val="90000"/>
              </a:lnSpc>
              <a:spcBef>
                <a:spcPts val="900"/>
              </a:spcBef>
              <a:buClr>
                <a:srgbClr val="FFFFFF"/>
              </a:buClr>
              <a:buSzPct val="80000"/>
            </a:pPr>
            <a:r>
              <a:rPr lang="en-US" sz="2000" dirty="0">
                <a:gradFill>
                  <a:gsLst>
                    <a:gs pos="100000">
                      <a:srgbClr val="FFFFFF"/>
                    </a:gs>
                    <a:gs pos="0">
                      <a:srgbClr val="FFFFFF"/>
                    </a:gs>
                  </a:gsLst>
                  <a:lin ang="5400000" scaled="0"/>
                </a:gradFill>
                <a:ea typeface="ＭＳ Ｐゴシック" charset="0"/>
              </a:rPr>
              <a:t>Custom </a:t>
            </a:r>
            <a:r>
              <a:rPr lang="en-US" sz="2000" dirty="0" smtClean="0">
                <a:gradFill>
                  <a:gsLst>
                    <a:gs pos="100000">
                      <a:srgbClr val="FFFFFF"/>
                    </a:gs>
                    <a:gs pos="0">
                      <a:srgbClr val="FFFFFF"/>
                    </a:gs>
                  </a:gsLst>
                  <a:lin ang="5400000" scaled="0"/>
                </a:gradFill>
                <a:ea typeface="ＭＳ Ｐゴシック" charset="0"/>
              </a:rPr>
              <a:t>diagnostics</a:t>
            </a: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Open Source compilers</a:t>
            </a:r>
            <a:endParaRPr lang="en-US" sz="2000" dirty="0">
              <a:solidFill>
                <a:srgbClr val="000000"/>
              </a:solidFill>
            </a:endParaRPr>
          </a:p>
        </p:txBody>
      </p:sp>
      <p:sp>
        <p:nvSpPr>
          <p:cNvPr id="45" name="3 arrow"/>
          <p:cNvSpPr/>
          <p:nvPr/>
        </p:nvSpPr>
        <p:spPr bwMode="auto">
          <a:xfrm>
            <a:off x="7489842" y="1834381"/>
            <a:ext cx="4671996" cy="103666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smtClean="0">
                <a:gradFill>
                  <a:gsLst>
                    <a:gs pos="9583">
                      <a:srgbClr val="FFFFFF"/>
                    </a:gs>
                    <a:gs pos="24000">
                      <a:srgbClr val="FFFFFF"/>
                    </a:gs>
                  </a:gsLst>
                  <a:lin ang="5400000" scaled="0"/>
                </a:gradFill>
                <a:latin typeface="Segoe UI Light"/>
              </a:rPr>
              <a:t>Language and IDE</a:t>
            </a:r>
            <a:endParaRPr lang="en-US" sz="2000" kern="0" dirty="0">
              <a:gradFill>
                <a:gsLst>
                  <a:gs pos="9583">
                    <a:srgbClr val="FFFFFF"/>
                  </a:gs>
                  <a:gs pos="24000">
                    <a:srgbClr val="FFFFFF"/>
                  </a:gs>
                </a:gsLst>
                <a:lin ang="5400000" scaled="0"/>
              </a:gradFill>
              <a:latin typeface="Segoe UI Light"/>
            </a:endParaRPr>
          </a:p>
        </p:txBody>
      </p:sp>
      <p:sp>
        <p:nvSpPr>
          <p:cNvPr id="51" name="3 arrow"/>
          <p:cNvSpPr/>
          <p:nvPr/>
        </p:nvSpPr>
        <p:spPr bwMode="auto">
          <a:xfrm>
            <a:off x="7489842" y="3470945"/>
            <a:ext cx="4671996" cy="103666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lnSpc>
                <a:spcPct val="85000"/>
              </a:lnSpc>
            </a:pPr>
            <a:r>
              <a:rPr lang="en-US" sz="2800" kern="0" dirty="0" smtClean="0">
                <a:gradFill>
                  <a:gsLst>
                    <a:gs pos="9583">
                      <a:srgbClr val="FFFFFF"/>
                    </a:gs>
                    <a:gs pos="24000">
                      <a:srgbClr val="FFFFFF"/>
                    </a:gs>
                  </a:gsLst>
                  <a:lin ang="5400000" scaled="0"/>
                </a:gradFill>
                <a:latin typeface="Segoe UI Light"/>
              </a:rPr>
              <a:t>VS </a:t>
            </a:r>
            <a:r>
              <a:rPr lang="en-US" sz="2800" kern="0" dirty="0" err="1" smtClean="0">
                <a:gradFill>
                  <a:gsLst>
                    <a:gs pos="9583">
                      <a:srgbClr val="FFFFFF"/>
                    </a:gs>
                    <a:gs pos="24000">
                      <a:srgbClr val="FFFFFF"/>
                    </a:gs>
                  </a:gsLst>
                  <a:lin ang="5400000" scaled="0"/>
                </a:gradFill>
                <a:latin typeface="Segoe UI Light"/>
              </a:rPr>
              <a:t>dev</a:t>
            </a:r>
            <a:r>
              <a:rPr lang="en-US" sz="2800" kern="0" dirty="0" smtClean="0">
                <a:gradFill>
                  <a:gsLst>
                    <a:gs pos="9583">
                      <a:srgbClr val="FFFFFF"/>
                    </a:gs>
                    <a:gs pos="24000">
                      <a:srgbClr val="FFFFFF"/>
                    </a:gs>
                  </a:gsLst>
                  <a:lin ang="5400000" scaled="0"/>
                </a:gradFill>
                <a:latin typeface="Segoe UI Light"/>
              </a:rPr>
              <a:t> experience extensibility</a:t>
            </a:r>
            <a:endParaRPr lang="en-US" sz="2000" kern="0" dirty="0">
              <a:gradFill>
                <a:gsLst>
                  <a:gs pos="9583">
                    <a:srgbClr val="FFFFFF"/>
                  </a:gs>
                  <a:gs pos="24000">
                    <a:srgbClr val="FFFFFF"/>
                  </a:gs>
                </a:gsLst>
                <a:lin ang="5400000" scaled="0"/>
              </a:gradFill>
              <a:latin typeface="Segoe UI Light"/>
            </a:endParaRPr>
          </a:p>
        </p:txBody>
      </p:sp>
      <p:sp>
        <p:nvSpPr>
          <p:cNvPr id="52" name="3 arrow"/>
          <p:cNvSpPr/>
          <p:nvPr/>
        </p:nvSpPr>
        <p:spPr bwMode="auto">
          <a:xfrm>
            <a:off x="7489842" y="5107510"/>
            <a:ext cx="4671996" cy="103666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smtClean="0">
                <a:gradFill>
                  <a:gsLst>
                    <a:gs pos="9583">
                      <a:srgbClr val="FFFFFF"/>
                    </a:gs>
                    <a:gs pos="24000">
                      <a:srgbClr val="FFFFFF"/>
                    </a:gs>
                  </a:gsLst>
                  <a:lin ang="5400000" scaled="0"/>
                </a:gradFill>
                <a:latin typeface="Segoe UI Light"/>
              </a:rPr>
              <a:t>Open Source</a:t>
            </a:r>
            <a:endParaRPr lang="en-US" sz="2000" kern="0" dirty="0">
              <a:gradFill>
                <a:gsLst>
                  <a:gs pos="9583">
                    <a:srgbClr val="FFFFFF"/>
                  </a:gs>
                  <a:gs pos="24000">
                    <a:srgbClr val="FFFFFF"/>
                  </a:gs>
                </a:gsLst>
                <a:lin ang="5400000" scaled="0"/>
              </a:gradFill>
              <a:latin typeface="Segoe UI Light"/>
            </a:endParaRPr>
          </a:p>
        </p:txBody>
      </p:sp>
      <p:sp>
        <p:nvSpPr>
          <p:cNvPr id="53" name="Title 1"/>
          <p:cNvSpPr txBox="1">
            <a:spLocks/>
          </p:cNvSpPr>
          <p:nvPr/>
        </p:nvSpPr>
        <p:spPr>
          <a:xfrm>
            <a:off x="6955837" y="570335"/>
            <a:ext cx="4566240" cy="698558"/>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600" spc="0">
                <a:solidFill>
                  <a:srgbClr val="FFFFFF">
                    <a:lumMod val="95000"/>
                  </a:srgbClr>
                </a:solidFill>
              </a:rPr>
              <a:t>Scenarios/usage cases</a:t>
            </a:r>
          </a:p>
        </p:txBody>
      </p:sp>
      <p:sp>
        <p:nvSpPr>
          <p:cNvPr id="54" name="Oval 53"/>
          <p:cNvSpPr/>
          <p:nvPr/>
        </p:nvSpPr>
        <p:spPr bwMode="auto">
          <a:xfrm>
            <a:off x="6224284" y="4866390"/>
            <a:ext cx="1503107" cy="1503107"/>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smtClean="0">
                <a:solidFill>
                  <a:srgbClr val="5C2D91">
                    <a:lumMod val="40000"/>
                    <a:lumOff val="60000"/>
                  </a:srgbClr>
                </a:solidFill>
                <a:ea typeface="Segoe UI" pitchFamily="34" charset="0"/>
                <a:cs typeface="Segoe UI" pitchFamily="34" charset="0"/>
              </a:rPr>
              <a:t>OSS</a:t>
            </a:r>
            <a:endParaRPr lang="en-US" sz="2800" b="1" dirty="0">
              <a:solidFill>
                <a:srgbClr val="5C2D91">
                  <a:lumMod val="40000"/>
                  <a:lumOff val="60000"/>
                </a:srgbClr>
              </a:solidFill>
              <a:ea typeface="Segoe UI" pitchFamily="34" charset="0"/>
              <a:cs typeface="Segoe UI" pitchFamily="34" charset="0"/>
            </a:endParaRPr>
          </a:p>
        </p:txBody>
      </p:sp>
      <p:sp>
        <p:nvSpPr>
          <p:cNvPr id="55" name="Oval 54"/>
          <p:cNvSpPr/>
          <p:nvPr/>
        </p:nvSpPr>
        <p:spPr bwMode="auto">
          <a:xfrm>
            <a:off x="6224284" y="3229825"/>
            <a:ext cx="1503107" cy="1503107"/>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rgbClr val="5C2D91">
                    <a:lumMod val="40000"/>
                    <a:lumOff val="60000"/>
                  </a:srgbClr>
                </a:solidFill>
                <a:ea typeface="Segoe UI" pitchFamily="34" charset="0"/>
                <a:cs typeface="Segoe UI" pitchFamily="34" charset="0"/>
              </a:rPr>
              <a:t>API</a:t>
            </a:r>
          </a:p>
        </p:txBody>
      </p:sp>
      <p:sp>
        <p:nvSpPr>
          <p:cNvPr id="56" name="Oval 55"/>
          <p:cNvSpPr/>
          <p:nvPr/>
        </p:nvSpPr>
        <p:spPr bwMode="auto">
          <a:xfrm>
            <a:off x="6224284" y="1593261"/>
            <a:ext cx="1503107" cy="1503107"/>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rgbClr val="5C2D91">
                    <a:lumMod val="40000"/>
                    <a:lumOff val="60000"/>
                  </a:srgbClr>
                </a:solidFill>
                <a:ea typeface="Segoe UI" pitchFamily="34" charset="0"/>
                <a:cs typeface="Segoe UI" pitchFamily="34" charset="0"/>
              </a:rPr>
              <a:t>C#</a:t>
            </a:r>
          </a:p>
          <a:p>
            <a:pPr algn="ctr" defTabSz="932472" fontAlgn="base">
              <a:lnSpc>
                <a:spcPct val="90000"/>
              </a:lnSpc>
              <a:spcBef>
                <a:spcPct val="0"/>
              </a:spcBef>
              <a:spcAft>
                <a:spcPct val="0"/>
              </a:spcAft>
            </a:pPr>
            <a:r>
              <a:rPr lang="en-US" sz="2800" b="1" dirty="0">
                <a:solidFill>
                  <a:srgbClr val="5C2D91">
                    <a:lumMod val="40000"/>
                    <a:lumOff val="60000"/>
                  </a:srgbClr>
                </a:solidFill>
                <a:ea typeface="Segoe UI" pitchFamily="34" charset="0"/>
                <a:cs typeface="Segoe UI" pitchFamily="34" charset="0"/>
              </a:rPr>
              <a:t>VB</a:t>
            </a:r>
          </a:p>
        </p:txBody>
      </p:sp>
    </p:spTree>
    <p:extLst>
      <p:ext uri="{BB962C8B-B14F-4D97-AF65-F5344CB8AC3E}">
        <p14:creationId xmlns:p14="http://schemas.microsoft.com/office/powerpoint/2010/main" val="1382010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par>
                          <p:cTn id="17" fill="hold">
                            <p:stCondLst>
                              <p:cond delay="1700"/>
                            </p:stCondLst>
                            <p:childTnLst>
                              <p:par>
                                <p:cTn id="18" presetID="53" presetClass="entr" presetSubtype="16"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250" fill="hold"/>
                                        <p:tgtEl>
                                          <p:spTgt spid="56"/>
                                        </p:tgtEl>
                                        <p:attrNameLst>
                                          <p:attrName>ppt_w</p:attrName>
                                        </p:attrNameLst>
                                      </p:cBhvr>
                                      <p:tavLst>
                                        <p:tav tm="0">
                                          <p:val>
                                            <p:fltVal val="0"/>
                                          </p:val>
                                        </p:tav>
                                        <p:tav tm="100000">
                                          <p:val>
                                            <p:strVal val="#ppt_w"/>
                                          </p:val>
                                        </p:tav>
                                      </p:tavLst>
                                    </p:anim>
                                    <p:anim calcmode="lin" valueType="num">
                                      <p:cBhvr>
                                        <p:cTn id="21" dur="250" fill="hold"/>
                                        <p:tgtEl>
                                          <p:spTgt spid="56"/>
                                        </p:tgtEl>
                                        <p:attrNameLst>
                                          <p:attrName>ppt_h</p:attrName>
                                        </p:attrNameLst>
                                      </p:cBhvr>
                                      <p:tavLst>
                                        <p:tav tm="0">
                                          <p:val>
                                            <p:fltVal val="0"/>
                                          </p:val>
                                        </p:tav>
                                        <p:tav tm="100000">
                                          <p:val>
                                            <p:strVal val="#ppt_h"/>
                                          </p:val>
                                        </p:tav>
                                      </p:tavLst>
                                    </p:anim>
                                    <p:animEffect transition="in" filter="fade">
                                      <p:cBhvr>
                                        <p:cTn id="22" dur="250"/>
                                        <p:tgtEl>
                                          <p:spTgt spid="56"/>
                                        </p:tgtEl>
                                      </p:cBhvr>
                                    </p:animEffect>
                                  </p:childTnLst>
                                </p:cTn>
                              </p:par>
                              <p:par>
                                <p:cTn id="23" presetID="6" presetClass="emph" presetSubtype="0" decel="100000" fill="hold" grpId="1" nodeType="withEffect">
                                  <p:stCondLst>
                                    <p:cond delay="100"/>
                                  </p:stCondLst>
                                  <p:childTnLst>
                                    <p:animScale>
                                      <p:cBhvr>
                                        <p:cTn id="24" dur="250" fill="hold"/>
                                        <p:tgtEl>
                                          <p:spTgt spid="56"/>
                                        </p:tgtEl>
                                      </p:cBhvr>
                                      <p:by x="110000" y="110000"/>
                                    </p:animScale>
                                  </p:childTnLst>
                                </p:cTn>
                              </p:par>
                              <p:par>
                                <p:cTn id="25" presetID="6" presetClass="emph" presetSubtype="0" decel="100000" fill="hold" grpId="2" nodeType="withEffect">
                                  <p:stCondLst>
                                    <p:cond delay="200"/>
                                  </p:stCondLst>
                                  <p:childTnLst>
                                    <p:animScale>
                                      <p:cBhvr>
                                        <p:cTn id="26" dur="250" fill="hold"/>
                                        <p:tgtEl>
                                          <p:spTgt spid="56"/>
                                        </p:tgtEl>
                                      </p:cBhvr>
                                      <p:by x="91000" y="91000"/>
                                    </p:animScale>
                                  </p:childTnLst>
                                </p:cTn>
                              </p:par>
                            </p:childTnLst>
                          </p:cTn>
                        </p:par>
                        <p:par>
                          <p:cTn id="27" fill="hold">
                            <p:stCondLst>
                              <p:cond delay="2150"/>
                            </p:stCondLst>
                            <p:childTnLst>
                              <p:par>
                                <p:cTn id="28" presetID="2" presetClass="entr" presetSubtype="8" decel="10000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700" fill="hold"/>
                                        <p:tgtEl>
                                          <p:spTgt spid="45"/>
                                        </p:tgtEl>
                                        <p:attrNameLst>
                                          <p:attrName>ppt_x</p:attrName>
                                        </p:attrNameLst>
                                      </p:cBhvr>
                                      <p:tavLst>
                                        <p:tav tm="0">
                                          <p:val>
                                            <p:strVal val="0-#ppt_w/2"/>
                                          </p:val>
                                        </p:tav>
                                        <p:tav tm="100000">
                                          <p:val>
                                            <p:strVal val="#ppt_x"/>
                                          </p:val>
                                        </p:tav>
                                      </p:tavLst>
                                    </p:anim>
                                    <p:anim calcmode="lin" valueType="num">
                                      <p:cBhvr additive="base">
                                        <p:cTn id="31" dur="700" fill="hold"/>
                                        <p:tgtEl>
                                          <p:spTgt spid="45"/>
                                        </p:tgtEl>
                                        <p:attrNameLst>
                                          <p:attrName>ppt_y</p:attrName>
                                        </p:attrNameLst>
                                      </p:cBhvr>
                                      <p:tavLst>
                                        <p:tav tm="0">
                                          <p:val>
                                            <p:strVal val="#ppt_y"/>
                                          </p:val>
                                        </p:tav>
                                        <p:tav tm="100000">
                                          <p:val>
                                            <p:strVal val="#ppt_y"/>
                                          </p:val>
                                        </p:tav>
                                      </p:tavLst>
                                    </p:anim>
                                  </p:childTnLst>
                                </p:cTn>
                              </p:par>
                            </p:childTnLst>
                          </p:cTn>
                        </p:par>
                        <p:par>
                          <p:cTn id="32" fill="hold">
                            <p:stCondLst>
                              <p:cond delay="2850"/>
                            </p:stCondLst>
                            <p:childTnLst>
                              <p:par>
                                <p:cTn id="33" presetID="53" presetClass="entr" presetSubtype="16"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p:cTn id="35" dur="250" fill="hold"/>
                                        <p:tgtEl>
                                          <p:spTgt spid="55"/>
                                        </p:tgtEl>
                                        <p:attrNameLst>
                                          <p:attrName>ppt_w</p:attrName>
                                        </p:attrNameLst>
                                      </p:cBhvr>
                                      <p:tavLst>
                                        <p:tav tm="0">
                                          <p:val>
                                            <p:fltVal val="0"/>
                                          </p:val>
                                        </p:tav>
                                        <p:tav tm="100000">
                                          <p:val>
                                            <p:strVal val="#ppt_w"/>
                                          </p:val>
                                        </p:tav>
                                      </p:tavLst>
                                    </p:anim>
                                    <p:anim calcmode="lin" valueType="num">
                                      <p:cBhvr>
                                        <p:cTn id="36" dur="250" fill="hold"/>
                                        <p:tgtEl>
                                          <p:spTgt spid="55"/>
                                        </p:tgtEl>
                                        <p:attrNameLst>
                                          <p:attrName>ppt_h</p:attrName>
                                        </p:attrNameLst>
                                      </p:cBhvr>
                                      <p:tavLst>
                                        <p:tav tm="0">
                                          <p:val>
                                            <p:fltVal val="0"/>
                                          </p:val>
                                        </p:tav>
                                        <p:tav tm="100000">
                                          <p:val>
                                            <p:strVal val="#ppt_h"/>
                                          </p:val>
                                        </p:tav>
                                      </p:tavLst>
                                    </p:anim>
                                    <p:animEffect transition="in" filter="fade">
                                      <p:cBhvr>
                                        <p:cTn id="37" dur="250"/>
                                        <p:tgtEl>
                                          <p:spTgt spid="55"/>
                                        </p:tgtEl>
                                      </p:cBhvr>
                                    </p:animEffect>
                                  </p:childTnLst>
                                </p:cTn>
                              </p:par>
                              <p:par>
                                <p:cTn id="38" presetID="6" presetClass="emph" presetSubtype="0" decel="100000" fill="hold" grpId="1" nodeType="withEffect">
                                  <p:stCondLst>
                                    <p:cond delay="100"/>
                                  </p:stCondLst>
                                  <p:childTnLst>
                                    <p:animScale>
                                      <p:cBhvr>
                                        <p:cTn id="39" dur="250" fill="hold"/>
                                        <p:tgtEl>
                                          <p:spTgt spid="55"/>
                                        </p:tgtEl>
                                      </p:cBhvr>
                                      <p:by x="110000" y="110000"/>
                                    </p:animScale>
                                  </p:childTnLst>
                                </p:cTn>
                              </p:par>
                              <p:par>
                                <p:cTn id="40" presetID="6" presetClass="emph" presetSubtype="0" decel="100000" fill="hold" grpId="2" nodeType="withEffect">
                                  <p:stCondLst>
                                    <p:cond delay="200"/>
                                  </p:stCondLst>
                                  <p:childTnLst>
                                    <p:animScale>
                                      <p:cBhvr>
                                        <p:cTn id="41" dur="250" fill="hold"/>
                                        <p:tgtEl>
                                          <p:spTgt spid="55"/>
                                        </p:tgtEl>
                                      </p:cBhvr>
                                      <p:by x="91000" y="91000"/>
                                    </p:animScale>
                                  </p:childTnLst>
                                </p:cTn>
                              </p:par>
                            </p:childTnLst>
                          </p:cTn>
                        </p:par>
                        <p:par>
                          <p:cTn id="42" fill="hold">
                            <p:stCondLst>
                              <p:cond delay="3300"/>
                            </p:stCondLst>
                            <p:childTnLst>
                              <p:par>
                                <p:cTn id="43" presetID="2" presetClass="entr" presetSubtype="8" decel="100000" fill="hold" grpId="0" nodeType="after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additive="base">
                                        <p:cTn id="45" dur="700" fill="hold"/>
                                        <p:tgtEl>
                                          <p:spTgt spid="51"/>
                                        </p:tgtEl>
                                        <p:attrNameLst>
                                          <p:attrName>ppt_x</p:attrName>
                                        </p:attrNameLst>
                                      </p:cBhvr>
                                      <p:tavLst>
                                        <p:tav tm="0">
                                          <p:val>
                                            <p:strVal val="0-#ppt_w/2"/>
                                          </p:val>
                                        </p:tav>
                                        <p:tav tm="100000">
                                          <p:val>
                                            <p:strVal val="#ppt_x"/>
                                          </p:val>
                                        </p:tav>
                                      </p:tavLst>
                                    </p:anim>
                                    <p:anim calcmode="lin" valueType="num">
                                      <p:cBhvr additive="base">
                                        <p:cTn id="46" dur="700" fill="hold"/>
                                        <p:tgtEl>
                                          <p:spTgt spid="51"/>
                                        </p:tgtEl>
                                        <p:attrNameLst>
                                          <p:attrName>ppt_y</p:attrName>
                                        </p:attrNameLst>
                                      </p:cBhvr>
                                      <p:tavLst>
                                        <p:tav tm="0">
                                          <p:val>
                                            <p:strVal val="#ppt_y"/>
                                          </p:val>
                                        </p:tav>
                                        <p:tav tm="100000">
                                          <p:val>
                                            <p:strVal val="#ppt_y"/>
                                          </p:val>
                                        </p:tav>
                                      </p:tavLst>
                                    </p:anim>
                                  </p:childTnLst>
                                </p:cTn>
                              </p:par>
                            </p:childTnLst>
                          </p:cTn>
                        </p:par>
                        <p:par>
                          <p:cTn id="47" fill="hold">
                            <p:stCondLst>
                              <p:cond delay="4000"/>
                            </p:stCondLst>
                            <p:childTnLst>
                              <p:par>
                                <p:cTn id="48" presetID="53" presetClass="entr" presetSubtype="16"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p:cTn id="50" dur="250" fill="hold"/>
                                        <p:tgtEl>
                                          <p:spTgt spid="54"/>
                                        </p:tgtEl>
                                        <p:attrNameLst>
                                          <p:attrName>ppt_w</p:attrName>
                                        </p:attrNameLst>
                                      </p:cBhvr>
                                      <p:tavLst>
                                        <p:tav tm="0">
                                          <p:val>
                                            <p:fltVal val="0"/>
                                          </p:val>
                                        </p:tav>
                                        <p:tav tm="100000">
                                          <p:val>
                                            <p:strVal val="#ppt_w"/>
                                          </p:val>
                                        </p:tav>
                                      </p:tavLst>
                                    </p:anim>
                                    <p:anim calcmode="lin" valueType="num">
                                      <p:cBhvr>
                                        <p:cTn id="51" dur="250" fill="hold"/>
                                        <p:tgtEl>
                                          <p:spTgt spid="54"/>
                                        </p:tgtEl>
                                        <p:attrNameLst>
                                          <p:attrName>ppt_h</p:attrName>
                                        </p:attrNameLst>
                                      </p:cBhvr>
                                      <p:tavLst>
                                        <p:tav tm="0">
                                          <p:val>
                                            <p:fltVal val="0"/>
                                          </p:val>
                                        </p:tav>
                                        <p:tav tm="100000">
                                          <p:val>
                                            <p:strVal val="#ppt_h"/>
                                          </p:val>
                                        </p:tav>
                                      </p:tavLst>
                                    </p:anim>
                                    <p:animEffect transition="in" filter="fade">
                                      <p:cBhvr>
                                        <p:cTn id="52" dur="250"/>
                                        <p:tgtEl>
                                          <p:spTgt spid="54"/>
                                        </p:tgtEl>
                                      </p:cBhvr>
                                    </p:animEffect>
                                  </p:childTnLst>
                                </p:cTn>
                              </p:par>
                              <p:par>
                                <p:cTn id="53" presetID="6" presetClass="emph" presetSubtype="0" decel="100000" fill="hold" grpId="1" nodeType="withEffect">
                                  <p:stCondLst>
                                    <p:cond delay="100"/>
                                  </p:stCondLst>
                                  <p:childTnLst>
                                    <p:animScale>
                                      <p:cBhvr>
                                        <p:cTn id="54" dur="250" fill="hold"/>
                                        <p:tgtEl>
                                          <p:spTgt spid="54"/>
                                        </p:tgtEl>
                                      </p:cBhvr>
                                      <p:by x="110000" y="110000"/>
                                    </p:animScale>
                                  </p:childTnLst>
                                </p:cTn>
                              </p:par>
                              <p:par>
                                <p:cTn id="55" presetID="6" presetClass="emph" presetSubtype="0" decel="100000" fill="hold" grpId="2" nodeType="withEffect">
                                  <p:stCondLst>
                                    <p:cond delay="200"/>
                                  </p:stCondLst>
                                  <p:childTnLst>
                                    <p:animScale>
                                      <p:cBhvr>
                                        <p:cTn id="56" dur="250" fill="hold"/>
                                        <p:tgtEl>
                                          <p:spTgt spid="54"/>
                                        </p:tgtEl>
                                      </p:cBhvr>
                                      <p:by x="91000" y="91000"/>
                                    </p:animScale>
                                  </p:childTnLst>
                                </p:cTn>
                              </p:par>
                            </p:childTnLst>
                          </p:cTn>
                        </p:par>
                        <p:par>
                          <p:cTn id="57" fill="hold">
                            <p:stCondLst>
                              <p:cond delay="4450"/>
                            </p:stCondLst>
                            <p:childTnLst>
                              <p:par>
                                <p:cTn id="58" presetID="2" presetClass="entr" presetSubtype="8" decel="100000" fill="hold" grpId="0" nodeType="after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700" fill="hold"/>
                                        <p:tgtEl>
                                          <p:spTgt spid="52"/>
                                        </p:tgtEl>
                                        <p:attrNameLst>
                                          <p:attrName>ppt_x</p:attrName>
                                        </p:attrNameLst>
                                      </p:cBhvr>
                                      <p:tavLst>
                                        <p:tav tm="0">
                                          <p:val>
                                            <p:strVal val="0-#ppt_w/2"/>
                                          </p:val>
                                        </p:tav>
                                        <p:tav tm="100000">
                                          <p:val>
                                            <p:strVal val="#ppt_x"/>
                                          </p:val>
                                        </p:tav>
                                      </p:tavLst>
                                    </p:anim>
                                    <p:anim calcmode="lin" valueType="num">
                                      <p:cBhvr additive="base">
                                        <p:cTn id="61" dur="7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45" grpId="0" animBg="1"/>
      <p:bldP spid="51" grpId="0" animBg="1"/>
      <p:bldP spid="52" grpId="0" animBg="1"/>
      <p:bldP spid="53" grpId="0"/>
      <p:bldP spid="54" grpId="0" animBg="1"/>
      <p:bldP spid="54" grpId="1" animBg="1"/>
      <p:bldP spid="54" grpId="2" animBg="1"/>
      <p:bldP spid="55" grpId="0" animBg="1"/>
      <p:bldP spid="55" grpId="1" animBg="1"/>
      <p:bldP spid="55" grpId="2" animBg="1"/>
      <p:bldP spid="56" grpId="0" animBg="1"/>
      <p:bldP spid="56" grpId="1" animBg="1"/>
      <p:bldP spid="56"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ultidocument 3"/>
          <p:cNvSpPr/>
          <p:nvPr/>
        </p:nvSpPr>
        <p:spPr bwMode="auto">
          <a:xfrm>
            <a:off x="323111" y="2659214"/>
            <a:ext cx="1828541" cy="2542972"/>
          </a:xfrm>
          <a:prstGeom prst="flowChartMultidocument">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000000"/>
                </a:solidFill>
                <a:ea typeface="Segoe UI" pitchFamily="34" charset="0"/>
                <a:cs typeface="Segoe UI" pitchFamily="34" charset="0"/>
              </a:rPr>
              <a:t>Code</a:t>
            </a:r>
          </a:p>
          <a:p>
            <a:pPr algn="ctr" defTabSz="932293" fontAlgn="base">
              <a:lnSpc>
                <a:spcPct val="90000"/>
              </a:lnSpc>
              <a:spcBef>
                <a:spcPct val="0"/>
              </a:spcBef>
              <a:spcAft>
                <a:spcPct val="0"/>
              </a:spcAft>
            </a:pPr>
            <a:r>
              <a:rPr lang="en-US" sz="1599" dirty="0">
                <a:solidFill>
                  <a:srgbClr val="000000"/>
                </a:solidFill>
                <a:ea typeface="Segoe UI" pitchFamily="34" charset="0"/>
                <a:cs typeface="Segoe UI" pitchFamily="34" charset="0"/>
              </a:rPr>
              <a:t>(</a:t>
            </a:r>
            <a:r>
              <a:rPr lang="en-US" sz="1599" dirty="0" err="1">
                <a:solidFill>
                  <a:srgbClr val="000000"/>
                </a:solidFill>
                <a:ea typeface="Segoe UI" pitchFamily="34" charset="0"/>
                <a:cs typeface="Segoe UI" pitchFamily="34" charset="0"/>
              </a:rPr>
              <a:t>my.cs</a:t>
            </a:r>
            <a:r>
              <a:rPr lang="en-US" sz="1599" dirty="0">
                <a:solidFill>
                  <a:srgbClr val="000000"/>
                </a:solidFill>
                <a:ea typeface="Segoe UI" pitchFamily="34" charset="0"/>
                <a:cs typeface="Segoe UI" pitchFamily="34" charset="0"/>
              </a:rPr>
              <a:t>)</a:t>
            </a:r>
          </a:p>
        </p:txBody>
      </p:sp>
      <p:cxnSp>
        <p:nvCxnSpPr>
          <p:cNvPr id="10" name="Straight Arrow Connector 9"/>
          <p:cNvCxnSpPr/>
          <p:nvPr/>
        </p:nvCxnSpPr>
        <p:spPr>
          <a:xfrm flipV="1">
            <a:off x="2151652" y="4268083"/>
            <a:ext cx="2438054" cy="920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30314" y="4828306"/>
            <a:ext cx="380946" cy="803817"/>
          </a:xfrm>
          <a:prstGeom prst="rect">
            <a:avLst/>
          </a:prstGeom>
          <a:noFill/>
        </p:spPr>
        <p:txBody>
          <a:bodyPr wrap="square" lIns="182854" tIns="146283" rIns="182854" bIns="146283" rtlCol="0">
            <a:spAutoFit/>
          </a:bodyPr>
          <a:lstStyle/>
          <a:p>
            <a:pPr defTabSz="932563">
              <a:lnSpc>
                <a:spcPct val="90000"/>
              </a:lnSpc>
            </a:pPr>
            <a:r>
              <a:rPr lang="en-US" sz="3599" dirty="0">
                <a:gradFill>
                  <a:gsLst>
                    <a:gs pos="2917">
                      <a:srgbClr val="000000"/>
                    </a:gs>
                    <a:gs pos="30000">
                      <a:srgbClr val="000000"/>
                    </a:gs>
                  </a:gsLst>
                  <a:lin ang="5400000" scaled="0"/>
                </a:gradFill>
              </a:rPr>
              <a:t>+</a:t>
            </a:r>
          </a:p>
        </p:txBody>
      </p:sp>
      <p:sp>
        <p:nvSpPr>
          <p:cNvPr id="33" name="TextBox 32"/>
          <p:cNvSpPr txBox="1"/>
          <p:nvPr/>
        </p:nvSpPr>
        <p:spPr>
          <a:xfrm>
            <a:off x="4780175" y="4769461"/>
            <a:ext cx="380946" cy="803817"/>
          </a:xfrm>
          <a:prstGeom prst="rect">
            <a:avLst/>
          </a:prstGeom>
          <a:noFill/>
        </p:spPr>
        <p:txBody>
          <a:bodyPr wrap="square" lIns="182854" tIns="146283" rIns="182854" bIns="146283" rtlCol="0">
            <a:spAutoFit/>
          </a:bodyPr>
          <a:lstStyle/>
          <a:p>
            <a:pPr defTabSz="932563">
              <a:lnSpc>
                <a:spcPct val="90000"/>
              </a:lnSpc>
            </a:pPr>
            <a:r>
              <a:rPr lang="en-US" sz="3599" dirty="0">
                <a:gradFill>
                  <a:gsLst>
                    <a:gs pos="2917">
                      <a:srgbClr val="000000"/>
                    </a:gs>
                    <a:gs pos="30000">
                      <a:srgbClr val="000000"/>
                    </a:gs>
                  </a:gsLst>
                  <a:lin ang="5400000" scaled="0"/>
                </a:gradFill>
              </a:rPr>
              <a:t>+</a:t>
            </a:r>
          </a:p>
        </p:txBody>
      </p:sp>
      <p:cxnSp>
        <p:nvCxnSpPr>
          <p:cNvPr id="34" name="Straight Arrow Connector 33"/>
          <p:cNvCxnSpPr/>
          <p:nvPr/>
        </p:nvCxnSpPr>
        <p:spPr>
          <a:xfrm flipV="1">
            <a:off x="6189680" y="2963279"/>
            <a:ext cx="1371405" cy="126233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55" idx="1"/>
          </p:cNvCxnSpPr>
          <p:nvPr/>
        </p:nvCxnSpPr>
        <p:spPr>
          <a:xfrm>
            <a:off x="6189680" y="4287255"/>
            <a:ext cx="1404900" cy="66142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601289">
            <a:off x="6214743" y="4299368"/>
            <a:ext cx="2438054" cy="634440"/>
          </a:xfrm>
          <a:prstGeom prst="rect">
            <a:avLst/>
          </a:prstGeom>
          <a:noFill/>
        </p:spPr>
        <p:txBody>
          <a:bodyPr wrap="square" lIns="182854" tIns="146283" rIns="182854" bIns="146283" rtlCol="0">
            <a:spAutoFit/>
          </a:bodyPr>
          <a:lstStyle/>
          <a:p>
            <a:pPr defTabSz="932563">
              <a:lnSpc>
                <a:spcPct val="90000"/>
              </a:lnSpc>
            </a:pPr>
            <a:r>
              <a:rPr lang="en-US" sz="2400" dirty="0">
                <a:gradFill>
                  <a:gsLst>
                    <a:gs pos="2917">
                      <a:srgbClr val="000000"/>
                    </a:gs>
                    <a:gs pos="30000">
                      <a:srgbClr val="000000"/>
                    </a:gs>
                  </a:gsLst>
                  <a:lin ang="5400000" scaled="0"/>
                </a:gradFill>
              </a:rPr>
              <a:t>ASP.NET</a:t>
            </a:r>
          </a:p>
        </p:txBody>
      </p:sp>
      <p:sp>
        <p:nvSpPr>
          <p:cNvPr id="39" name="TextBox 38"/>
          <p:cNvSpPr txBox="1"/>
          <p:nvPr/>
        </p:nvSpPr>
        <p:spPr>
          <a:xfrm rot="19038187">
            <a:off x="5863890" y="2704974"/>
            <a:ext cx="2438054" cy="634440"/>
          </a:xfrm>
          <a:prstGeom prst="rect">
            <a:avLst/>
          </a:prstGeom>
          <a:noFill/>
        </p:spPr>
        <p:txBody>
          <a:bodyPr wrap="square" lIns="182854" tIns="146283" rIns="182854" bIns="146283" rtlCol="0">
            <a:spAutoFit/>
          </a:bodyPr>
          <a:lstStyle/>
          <a:p>
            <a:pPr defTabSz="932563">
              <a:lnSpc>
                <a:spcPct val="90000"/>
              </a:lnSpc>
            </a:pPr>
            <a:r>
              <a:rPr lang="en-US" sz="2400" dirty="0">
                <a:gradFill>
                  <a:gsLst>
                    <a:gs pos="2917">
                      <a:srgbClr val="000000"/>
                    </a:gs>
                    <a:gs pos="30000">
                      <a:srgbClr val="000000"/>
                    </a:gs>
                  </a:gsLst>
                  <a:lin ang="5400000" scaled="0"/>
                </a:gradFill>
              </a:rPr>
              <a:t>WinStore</a:t>
            </a:r>
          </a:p>
        </p:txBody>
      </p:sp>
      <p:cxnSp>
        <p:nvCxnSpPr>
          <p:cNvPr id="43" name="Straight Arrow Connector 42"/>
          <p:cNvCxnSpPr>
            <a:stCxn id="40" idx="3"/>
          </p:cNvCxnSpPr>
          <p:nvPr/>
        </p:nvCxnSpPr>
        <p:spPr>
          <a:xfrm>
            <a:off x="9194553" y="2934352"/>
            <a:ext cx="741308"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7594579" y="2354721"/>
            <a:ext cx="1599973" cy="1159261"/>
            <a:chOff x="7594774" y="1974217"/>
            <a:chExt cx="1600200" cy="1159426"/>
          </a:xfrm>
        </p:grpSpPr>
        <p:sp>
          <p:nvSpPr>
            <p:cNvPr id="40" name="Flowchart: Process 39"/>
            <p:cNvSpPr/>
            <p:nvPr/>
          </p:nvSpPr>
          <p:spPr bwMode="auto">
            <a:xfrm>
              <a:off x="7594774" y="1974217"/>
              <a:ext cx="1600200" cy="1159426"/>
            </a:xfrm>
            <a:prstGeom prst="flowChartProcess">
              <a:avLst/>
            </a:prstGeom>
            <a:solidFill>
              <a:schemeClr val="accent2">
                <a:lumMod val="75000"/>
              </a:schemeClr>
            </a:solidFill>
            <a:ln>
              <a:solidFill>
                <a:schemeClr val="bg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rgbClr val="FFFFFF"/>
                  </a:solidFill>
                  <a:ea typeface="Segoe UI" pitchFamily="34" charset="0"/>
                  <a:cs typeface="Segoe UI" pitchFamily="34" charset="0"/>
                </a:rPr>
                <a:t>.NET Native tool chain</a:t>
              </a:r>
            </a:p>
          </p:txBody>
        </p:sp>
        <p:grpSp>
          <p:nvGrpSpPr>
            <p:cNvPr id="35" name="Group 34"/>
            <p:cNvGrpSpPr>
              <a:grpSpLocks noChangeAspect="1"/>
            </p:cNvGrpSpPr>
            <p:nvPr/>
          </p:nvGrpSpPr>
          <p:grpSpPr>
            <a:xfrm>
              <a:off x="8558026" y="2630322"/>
              <a:ext cx="477285" cy="390078"/>
              <a:chOff x="9061629" y="5706715"/>
              <a:chExt cx="380421" cy="310912"/>
            </a:xfrm>
          </p:grpSpPr>
          <p:sp>
            <p:nvSpPr>
              <p:cNvPr id="37"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41"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42"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grpSp>
      </p:grpSp>
      <p:sp>
        <p:nvSpPr>
          <p:cNvPr id="5" name="TextBox 4"/>
          <p:cNvSpPr txBox="1"/>
          <p:nvPr/>
        </p:nvSpPr>
        <p:spPr>
          <a:xfrm>
            <a:off x="1292457" y="130578"/>
            <a:ext cx="4681680" cy="690942"/>
          </a:xfrm>
          <a:prstGeom prst="rect">
            <a:avLst/>
          </a:prstGeom>
          <a:noFill/>
        </p:spPr>
        <p:txBody>
          <a:bodyPr wrap="square" lIns="182854" tIns="146283" rIns="182854" bIns="146283" rtlCol="0">
            <a:spAutoFit/>
          </a:bodyPr>
          <a:lstStyle/>
          <a:p>
            <a:pPr defTabSz="932563">
              <a:lnSpc>
                <a:spcPct val="90000"/>
              </a:lnSpc>
            </a:pPr>
            <a:r>
              <a:rPr lang="en-US" sz="2800" dirty="0">
                <a:gradFill>
                  <a:gsLst>
                    <a:gs pos="2917">
                      <a:srgbClr val="000000"/>
                    </a:gs>
                    <a:gs pos="30000">
                      <a:srgbClr val="000000"/>
                    </a:gs>
                  </a:gsLst>
                  <a:lin ang="5400000" scaled="0"/>
                </a:gradFill>
              </a:rPr>
              <a:t>Code / Build / Debug</a:t>
            </a:r>
          </a:p>
        </p:txBody>
      </p:sp>
      <p:sp>
        <p:nvSpPr>
          <p:cNvPr id="30" name="Round Diagonal Corner Rectangle 29"/>
          <p:cNvSpPr/>
          <p:nvPr/>
        </p:nvSpPr>
        <p:spPr bwMode="auto">
          <a:xfrm>
            <a:off x="4589706" y="3648983"/>
            <a:ext cx="1599973" cy="1209897"/>
          </a:xfrm>
          <a:prstGeom prst="round2Diag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IL</a:t>
            </a:r>
          </a:p>
        </p:txBody>
      </p:sp>
      <p:pic>
        <p:nvPicPr>
          <p:cNvPr id="21" name="Picture 20"/>
          <p:cNvPicPr>
            <a:picLocks noChangeAspect="1"/>
          </p:cNvPicPr>
          <p:nvPr/>
        </p:nvPicPr>
        <p:blipFill>
          <a:blip r:embed="rId3"/>
          <a:stretch>
            <a:fillRect/>
          </a:stretch>
        </p:blipFill>
        <p:spPr>
          <a:xfrm>
            <a:off x="4631858" y="4178165"/>
            <a:ext cx="1528546" cy="641227"/>
          </a:xfrm>
          <a:prstGeom prst="rect">
            <a:avLst/>
          </a:prstGeom>
        </p:spPr>
      </p:pic>
      <p:pic>
        <p:nvPicPr>
          <p:cNvPr id="28" name="Picture 27"/>
          <p:cNvPicPr>
            <a:picLocks noChangeAspect="1"/>
          </p:cNvPicPr>
          <p:nvPr/>
        </p:nvPicPr>
        <p:blipFill>
          <a:blip r:embed="rId4"/>
          <a:stretch>
            <a:fillRect/>
          </a:stretch>
        </p:blipFill>
        <p:spPr>
          <a:xfrm>
            <a:off x="365178" y="3820757"/>
            <a:ext cx="1476368" cy="949351"/>
          </a:xfrm>
          <a:prstGeom prst="rect">
            <a:avLst/>
          </a:prstGeom>
        </p:spPr>
      </p:pic>
      <p:grpSp>
        <p:nvGrpSpPr>
          <p:cNvPr id="50" name="Group 49"/>
          <p:cNvGrpSpPr/>
          <p:nvPr/>
        </p:nvGrpSpPr>
        <p:grpSpPr>
          <a:xfrm>
            <a:off x="1557663" y="5442093"/>
            <a:ext cx="4138999" cy="1371405"/>
            <a:chOff x="1814162" y="5062027"/>
            <a:chExt cx="4139587" cy="1371600"/>
          </a:xfrm>
        </p:grpSpPr>
        <p:grpSp>
          <p:nvGrpSpPr>
            <p:cNvPr id="32" name="Group 31"/>
            <p:cNvGrpSpPr/>
            <p:nvPr/>
          </p:nvGrpSpPr>
          <p:grpSpPr>
            <a:xfrm>
              <a:off x="1814162" y="5062027"/>
              <a:ext cx="4139587" cy="1371600"/>
              <a:chOff x="155435" y="5254254"/>
              <a:chExt cx="4139587" cy="1371600"/>
            </a:xfrm>
          </p:grpSpPr>
          <p:sp>
            <p:nvSpPr>
              <p:cNvPr id="26" name="Rectangle 25"/>
              <p:cNvSpPr/>
              <p:nvPr/>
            </p:nvSpPr>
            <p:spPr bwMode="auto">
              <a:xfrm>
                <a:off x="155435" y="5254254"/>
                <a:ext cx="3428996"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155435" y="6039484"/>
                <a:ext cx="4139587" cy="544765"/>
              </a:xfrm>
              <a:prstGeom prst="rect">
                <a:avLst/>
              </a:prstGeom>
              <a:noFill/>
            </p:spPr>
            <p:txBody>
              <a:bodyPr wrap="square" lIns="182854" tIns="146283" rIns="182854" bIns="146283" rtlCol="0">
                <a:spAutoFit/>
              </a:bodyPr>
              <a:lstStyle/>
              <a:p>
                <a:pPr defTabSz="932563">
                  <a:lnSpc>
                    <a:spcPct val="90000"/>
                  </a:lnSpc>
                </a:pPr>
                <a:r>
                  <a:rPr lang="en-US" dirty="0">
                    <a:solidFill>
                      <a:srgbClr val="FFFFFF"/>
                    </a:solidFill>
                  </a:rPr>
                  <a:t>References (Modular, NuGet)</a:t>
                </a:r>
              </a:p>
            </p:txBody>
          </p:sp>
        </p:grpSp>
        <p:grpSp>
          <p:nvGrpSpPr>
            <p:cNvPr id="46" name="Group 45"/>
            <p:cNvGrpSpPr/>
            <p:nvPr/>
          </p:nvGrpSpPr>
          <p:grpSpPr>
            <a:xfrm>
              <a:off x="1869255" y="5203746"/>
              <a:ext cx="1304795" cy="656727"/>
              <a:chOff x="5827842" y="5455354"/>
              <a:chExt cx="1304795" cy="656727"/>
            </a:xfrm>
          </p:grpSpPr>
          <p:sp>
            <p:nvSpPr>
              <p:cNvPr id="45" name="Rectangle 44"/>
              <p:cNvSpPr/>
              <p:nvPr/>
            </p:nvSpPr>
            <p:spPr bwMode="auto">
              <a:xfrm>
                <a:off x="5827842" y="5506148"/>
                <a:ext cx="1304795" cy="60593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BCL</a:t>
                </a:r>
              </a:p>
            </p:txBody>
          </p:sp>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5910" y="5455354"/>
                <a:ext cx="656727" cy="656727"/>
              </a:xfrm>
              <a:prstGeom prst="rect">
                <a:avLst/>
              </a:prstGeom>
            </p:spPr>
          </p:pic>
        </p:grpSp>
        <p:grpSp>
          <p:nvGrpSpPr>
            <p:cNvPr id="49" name="Group 48"/>
            <p:cNvGrpSpPr/>
            <p:nvPr/>
          </p:nvGrpSpPr>
          <p:grpSpPr>
            <a:xfrm>
              <a:off x="3258066" y="5197000"/>
              <a:ext cx="1910979" cy="656727"/>
              <a:chOff x="6440858" y="5782690"/>
              <a:chExt cx="1910979" cy="656727"/>
            </a:xfrm>
          </p:grpSpPr>
          <p:sp>
            <p:nvSpPr>
              <p:cNvPr id="60" name="Rectangle 59"/>
              <p:cNvSpPr/>
              <p:nvPr/>
            </p:nvSpPr>
            <p:spPr bwMode="auto">
              <a:xfrm>
                <a:off x="6440858" y="5833484"/>
                <a:ext cx="1910979" cy="60593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App Model</a:t>
                </a:r>
              </a:p>
            </p:txBody>
          </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110" y="5782690"/>
                <a:ext cx="656727" cy="656727"/>
              </a:xfrm>
              <a:prstGeom prst="rect">
                <a:avLst/>
              </a:prstGeom>
            </p:spPr>
          </p:pic>
        </p:grpSp>
      </p:grpSp>
      <p:grpSp>
        <p:nvGrpSpPr>
          <p:cNvPr id="68" name="Group 67"/>
          <p:cNvGrpSpPr/>
          <p:nvPr/>
        </p:nvGrpSpPr>
        <p:grpSpPr>
          <a:xfrm>
            <a:off x="9901108" y="1929709"/>
            <a:ext cx="1982179" cy="1632178"/>
            <a:chOff x="9620102" y="1558696"/>
            <a:chExt cx="1982460" cy="1632410"/>
          </a:xfrm>
        </p:grpSpPr>
        <p:sp>
          <p:nvSpPr>
            <p:cNvPr id="53" name="Flowchart: Process 52"/>
            <p:cNvSpPr/>
            <p:nvPr/>
          </p:nvSpPr>
          <p:spPr bwMode="auto">
            <a:xfrm>
              <a:off x="9621362" y="2278751"/>
              <a:ext cx="1981200" cy="912355"/>
            </a:xfrm>
            <a:prstGeom prst="flowChartProcess">
              <a:avLst/>
            </a:prstGeom>
            <a:solidFill>
              <a:schemeClr val="accent6">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563">
                <a:lnSpc>
                  <a:spcPct val="90000"/>
                </a:lnSpc>
              </a:pPr>
              <a:r>
                <a:rPr lang="en-US" dirty="0">
                  <a:gradFill>
                    <a:gsLst>
                      <a:gs pos="2917">
                        <a:srgbClr val="000000"/>
                      </a:gs>
                      <a:gs pos="30000">
                        <a:srgbClr val="000000"/>
                      </a:gs>
                    </a:gsLst>
                    <a:lin ang="5400000" scaled="0"/>
                  </a:gradFill>
                </a:rPr>
                <a:t>.NET Native Runtime</a:t>
              </a:r>
            </a:p>
          </p:txBody>
        </p:sp>
        <p:sp>
          <p:nvSpPr>
            <p:cNvPr id="63" name="Flowchart: Process 62"/>
            <p:cNvSpPr/>
            <p:nvPr/>
          </p:nvSpPr>
          <p:spPr bwMode="auto">
            <a:xfrm>
              <a:off x="9620102" y="1558696"/>
              <a:ext cx="1981200" cy="720055"/>
            </a:xfrm>
            <a:prstGeom prst="flowChartProcess">
              <a:avLst/>
            </a:prstGeom>
            <a:solidFill>
              <a:schemeClr val="accent6"/>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lnSpc>
                  <a:spcPct val="90000"/>
                </a:lnSpc>
              </a:pPr>
              <a:r>
                <a:rPr lang="en-US" dirty="0">
                  <a:gradFill>
                    <a:gsLst>
                      <a:gs pos="2917">
                        <a:srgbClr val="000000"/>
                      </a:gs>
                      <a:gs pos="30000">
                        <a:srgbClr val="000000"/>
                      </a:gs>
                    </a:gsLst>
                    <a:lin ang="5400000" scaled="0"/>
                  </a:gradFill>
                </a:rPr>
                <a:t>my.exe (stub)</a:t>
              </a:r>
            </a:p>
            <a:p>
              <a:pPr defTabSz="932563">
                <a:lnSpc>
                  <a:spcPct val="90000"/>
                </a:lnSpc>
              </a:pPr>
              <a:r>
                <a:rPr lang="en-US" dirty="0">
                  <a:gradFill>
                    <a:gsLst>
                      <a:gs pos="2917">
                        <a:srgbClr val="000000"/>
                      </a:gs>
                      <a:gs pos="30000">
                        <a:srgbClr val="000000"/>
                      </a:gs>
                    </a:gsLst>
                    <a:lin ang="5400000" scaled="0"/>
                  </a:gradFill>
                </a:rPr>
                <a:t>my.dll</a:t>
              </a:r>
            </a:p>
          </p:txBody>
        </p:sp>
      </p:grpSp>
      <p:grpSp>
        <p:nvGrpSpPr>
          <p:cNvPr id="67" name="Group 66"/>
          <p:cNvGrpSpPr/>
          <p:nvPr/>
        </p:nvGrpSpPr>
        <p:grpSpPr>
          <a:xfrm>
            <a:off x="9895312" y="4140856"/>
            <a:ext cx="2037115" cy="1632178"/>
            <a:chOff x="9565158" y="3660157"/>
            <a:chExt cx="2037404" cy="1632410"/>
          </a:xfrm>
        </p:grpSpPr>
        <p:sp>
          <p:nvSpPr>
            <p:cNvPr id="64" name="Flowchart: Process 63"/>
            <p:cNvSpPr/>
            <p:nvPr/>
          </p:nvSpPr>
          <p:spPr bwMode="auto">
            <a:xfrm>
              <a:off x="9568294" y="3660157"/>
              <a:ext cx="2034268" cy="720055"/>
            </a:xfrm>
            <a:prstGeom prst="flowChartProcess">
              <a:avLst/>
            </a:prstGeom>
            <a:solidFill>
              <a:schemeClr val="accent6"/>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lnSpc>
                  <a:spcPct val="90000"/>
                </a:lnSpc>
              </a:pPr>
              <a:r>
                <a:rPr lang="en-US" dirty="0">
                  <a:gradFill>
                    <a:gsLst>
                      <a:gs pos="2917">
                        <a:srgbClr val="000000"/>
                      </a:gs>
                      <a:gs pos="30000">
                        <a:srgbClr val="000000"/>
                      </a:gs>
                    </a:gsLst>
                    <a:lin ang="5400000" scaled="0"/>
                  </a:gradFill>
                </a:rPr>
                <a:t>my.dll</a:t>
              </a:r>
            </a:p>
            <a:p>
              <a:pPr defTabSz="932563">
                <a:lnSpc>
                  <a:spcPct val="90000"/>
                </a:lnSpc>
              </a:pPr>
              <a:r>
                <a:rPr lang="en-US" dirty="0">
                  <a:gradFill>
                    <a:gsLst>
                      <a:gs pos="2917">
                        <a:srgbClr val="000000"/>
                      </a:gs>
                      <a:gs pos="30000">
                        <a:srgbClr val="000000"/>
                      </a:gs>
                    </a:gsLst>
                    <a:lin ang="5400000" scaled="0"/>
                  </a:gradFill>
                </a:rPr>
                <a:t>+referenced </a:t>
              </a:r>
              <a:r>
                <a:rPr lang="en-US" dirty="0" err="1">
                  <a:gradFill>
                    <a:gsLst>
                      <a:gs pos="2917">
                        <a:srgbClr val="000000"/>
                      </a:gs>
                      <a:gs pos="30000">
                        <a:srgbClr val="000000"/>
                      </a:gs>
                    </a:gsLst>
                    <a:lin ang="5400000" scaled="0"/>
                  </a:gradFill>
                </a:rPr>
                <a:t>dlls</a:t>
              </a:r>
              <a:endParaRPr lang="en-US" dirty="0">
                <a:gradFill>
                  <a:gsLst>
                    <a:gs pos="2917">
                      <a:srgbClr val="000000"/>
                    </a:gs>
                    <a:gs pos="30000">
                      <a:srgbClr val="000000"/>
                    </a:gs>
                  </a:gsLst>
                  <a:lin ang="5400000" scaled="0"/>
                </a:gradFill>
              </a:endParaRPr>
            </a:p>
          </p:txBody>
        </p:sp>
        <p:sp>
          <p:nvSpPr>
            <p:cNvPr id="65" name="Flowchart: Process 64"/>
            <p:cNvSpPr/>
            <p:nvPr/>
          </p:nvSpPr>
          <p:spPr bwMode="auto">
            <a:xfrm>
              <a:off x="9565158" y="4380212"/>
              <a:ext cx="2037404" cy="912355"/>
            </a:xfrm>
            <a:prstGeom prst="flowChartProcess">
              <a:avLst/>
            </a:prstGeom>
            <a:solidFill>
              <a:schemeClr val="accent6">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563">
                <a:lnSpc>
                  <a:spcPct val="90000"/>
                </a:lnSpc>
              </a:pPr>
              <a:r>
                <a:rPr lang="en-US" dirty="0" err="1">
                  <a:gradFill>
                    <a:gsLst>
                      <a:gs pos="2917">
                        <a:srgbClr val="000000"/>
                      </a:gs>
                      <a:gs pos="30000">
                        <a:srgbClr val="000000"/>
                      </a:gs>
                    </a:gsLst>
                    <a:lin ang="5400000" scaled="0"/>
                  </a:gradFill>
                </a:rPr>
                <a:t>CoreCLR</a:t>
              </a:r>
              <a:endParaRPr lang="en-US" dirty="0">
                <a:gradFill>
                  <a:gsLst>
                    <a:gs pos="2917">
                      <a:srgbClr val="000000"/>
                    </a:gs>
                    <a:gs pos="30000">
                      <a:srgbClr val="000000"/>
                    </a:gs>
                  </a:gsLst>
                  <a:lin ang="5400000" scaled="0"/>
                </a:gradFill>
              </a:endParaRPr>
            </a:p>
          </p:txBody>
        </p:sp>
      </p:grpSp>
      <p:cxnSp>
        <p:nvCxnSpPr>
          <p:cNvPr id="66" name="Straight Arrow Connector 65"/>
          <p:cNvCxnSpPr/>
          <p:nvPr/>
        </p:nvCxnSpPr>
        <p:spPr>
          <a:xfrm flipV="1">
            <a:off x="9235481" y="4948822"/>
            <a:ext cx="659831" cy="812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594579" y="5758517"/>
            <a:ext cx="4337848" cy="1058209"/>
          </a:xfrm>
          <a:prstGeom prst="rect">
            <a:avLst/>
          </a:prstGeom>
          <a:noFill/>
        </p:spPr>
        <p:txBody>
          <a:bodyPr wrap="square" lIns="182854" tIns="146283" rIns="182854" bIns="146283" rtlCol="0">
            <a:spAutoFit/>
          </a:bodyPr>
          <a:lstStyle/>
          <a:p>
            <a:pPr defTabSz="932563">
              <a:lnSpc>
                <a:spcPct val="90000"/>
              </a:lnSpc>
            </a:pPr>
            <a:r>
              <a:rPr lang="en-US" dirty="0">
                <a:gradFill>
                  <a:gsLst>
                    <a:gs pos="2917">
                      <a:srgbClr val="000000"/>
                    </a:gs>
                    <a:gs pos="30000">
                      <a:srgbClr val="000000"/>
                    </a:gs>
                  </a:gsLst>
                  <a:lin ang="5400000" scaled="0"/>
                </a:gradFill>
              </a:rPr>
              <a:t>References &amp; </a:t>
            </a:r>
            <a:r>
              <a:rPr lang="en-US" dirty="0" err="1">
                <a:gradFill>
                  <a:gsLst>
                    <a:gs pos="2917">
                      <a:srgbClr val="000000"/>
                    </a:gs>
                    <a:gs pos="30000">
                      <a:srgbClr val="000000"/>
                    </a:gs>
                  </a:gsLst>
                  <a:lin ang="5400000" scaled="0"/>
                </a:gradFill>
              </a:rPr>
              <a:t>CoreCLR</a:t>
            </a:r>
            <a:r>
              <a:rPr lang="en-US" dirty="0">
                <a:gradFill>
                  <a:gsLst>
                    <a:gs pos="2917">
                      <a:srgbClr val="000000"/>
                    </a:gs>
                    <a:gs pos="30000">
                      <a:srgbClr val="000000"/>
                    </a:gs>
                  </a:gsLst>
                  <a:lin ang="5400000" scaled="0"/>
                </a:gradFill>
              </a:rPr>
              <a:t> are deployed with app locally, JIT compilation on start up</a:t>
            </a:r>
          </a:p>
        </p:txBody>
      </p:sp>
      <p:sp>
        <p:nvSpPr>
          <p:cNvPr id="71" name="TextBox 70"/>
          <p:cNvSpPr txBox="1"/>
          <p:nvPr/>
        </p:nvSpPr>
        <p:spPr>
          <a:xfrm>
            <a:off x="7543461" y="1189769"/>
            <a:ext cx="4282080" cy="1058209"/>
          </a:xfrm>
          <a:prstGeom prst="rect">
            <a:avLst/>
          </a:prstGeom>
          <a:noFill/>
        </p:spPr>
        <p:txBody>
          <a:bodyPr wrap="square" lIns="182854" tIns="146283" rIns="182854" bIns="146283" rtlCol="0">
            <a:spAutoFit/>
          </a:bodyPr>
          <a:lstStyle/>
          <a:p>
            <a:pPr defTabSz="932563">
              <a:lnSpc>
                <a:spcPct val="90000"/>
              </a:lnSpc>
            </a:pPr>
            <a:r>
              <a:rPr lang="en-US" dirty="0">
                <a:gradFill>
                  <a:gsLst>
                    <a:gs pos="2917">
                      <a:srgbClr val="000000"/>
                    </a:gs>
                    <a:gs pos="30000">
                      <a:srgbClr val="000000"/>
                    </a:gs>
                  </a:gsLst>
                  <a:lin ang="5400000" scaled="0"/>
                </a:gradFill>
              </a:rPr>
              <a:t>References are built with your app into one native </a:t>
            </a:r>
            <a:r>
              <a:rPr lang="en-US" dirty="0" err="1">
                <a:gradFill>
                  <a:gsLst>
                    <a:gs pos="2917">
                      <a:srgbClr val="000000"/>
                    </a:gs>
                    <a:gs pos="30000">
                      <a:srgbClr val="000000"/>
                    </a:gs>
                  </a:gsLst>
                  <a:lin ang="5400000" scaled="0"/>
                </a:gradFill>
              </a:rPr>
              <a:t>dll</a:t>
            </a:r>
            <a:r>
              <a:rPr lang="en-US" dirty="0">
                <a:gradFill>
                  <a:gsLst>
                    <a:gs pos="2917">
                      <a:srgbClr val="000000"/>
                    </a:gs>
                    <a:gs pos="30000">
                      <a:srgbClr val="000000"/>
                    </a:gs>
                  </a:gsLst>
                  <a:lin ang="5400000" scaled="0"/>
                </a:gradFill>
              </a:rPr>
              <a:t> deployed locally with runtime</a:t>
            </a:r>
          </a:p>
        </p:txBody>
      </p:sp>
      <p:grpSp>
        <p:nvGrpSpPr>
          <p:cNvPr id="81" name="Group 80"/>
          <p:cNvGrpSpPr/>
          <p:nvPr/>
        </p:nvGrpSpPr>
        <p:grpSpPr>
          <a:xfrm>
            <a:off x="2476013" y="3114332"/>
            <a:ext cx="1591806" cy="1167431"/>
            <a:chOff x="2486081" y="2600282"/>
            <a:chExt cx="1592032" cy="1167597"/>
          </a:xfrm>
        </p:grpSpPr>
        <p:sp>
          <p:nvSpPr>
            <p:cNvPr id="3" name="Rectangle 2"/>
            <p:cNvSpPr/>
            <p:nvPr/>
          </p:nvSpPr>
          <p:spPr bwMode="auto">
            <a:xfrm>
              <a:off x="2486081" y="2600282"/>
              <a:ext cx="1592032" cy="11675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Roslyn</a:t>
              </a:r>
            </a:p>
          </p:txBody>
        </p:sp>
        <p:sp>
          <p:nvSpPr>
            <p:cNvPr id="73" name="Freeform 84"/>
            <p:cNvSpPr>
              <a:spLocks noEditPoints="1"/>
            </p:cNvSpPr>
            <p:nvPr/>
          </p:nvSpPr>
          <p:spPr bwMode="black">
            <a:xfrm>
              <a:off x="3506434" y="3181555"/>
              <a:ext cx="491449" cy="48641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3920" tIns="41960" rIns="83920" bIns="41960" numCol="1" anchor="t" anchorCtr="0" compatLnSpc="1">
              <a:prstTxWarp prst="textNoShape">
                <a:avLst/>
              </a:prstTxWarp>
            </a:bodyPr>
            <a:lstStyle/>
            <a:p>
              <a:pPr defTabSz="932357"/>
              <a:endParaRPr lang="en-US" sz="1632">
                <a:solidFill>
                  <a:prstClr val="black"/>
                </a:solidFill>
              </a:endParaRPr>
            </a:p>
          </p:txBody>
        </p:sp>
      </p:grpSp>
      <p:grpSp>
        <p:nvGrpSpPr>
          <p:cNvPr id="79" name="Group 78"/>
          <p:cNvGrpSpPr/>
          <p:nvPr/>
        </p:nvGrpSpPr>
        <p:grpSpPr>
          <a:xfrm>
            <a:off x="7594578" y="4369053"/>
            <a:ext cx="1650688" cy="1159261"/>
            <a:chOff x="7594774" y="3988834"/>
            <a:chExt cx="1650922" cy="1159426"/>
          </a:xfrm>
        </p:grpSpPr>
        <p:sp>
          <p:nvSpPr>
            <p:cNvPr id="55" name="Flowchart: Process 54"/>
            <p:cNvSpPr/>
            <p:nvPr/>
          </p:nvSpPr>
          <p:spPr bwMode="auto">
            <a:xfrm>
              <a:off x="7594774" y="3988834"/>
              <a:ext cx="1650922" cy="1159426"/>
            </a:xfrm>
            <a:prstGeom prst="flowChartProcess">
              <a:avLst/>
            </a:prstGeom>
            <a:solidFill>
              <a:schemeClr val="accent2">
                <a:lumMod val="75000"/>
              </a:schemeClr>
            </a:solidFill>
            <a:ln>
              <a:solidFill>
                <a:schemeClr val="bg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rgbClr val="FFFFFF"/>
                  </a:solidFill>
                  <a:ea typeface="Segoe UI" pitchFamily="34" charset="0"/>
                  <a:cs typeface="Segoe UI" pitchFamily="34" charset="0"/>
                </a:rPr>
                <a:t>JIT Compiler</a:t>
              </a:r>
            </a:p>
            <a:p>
              <a:pPr algn="ctr" defTabSz="932293" fontAlgn="base">
                <a:lnSpc>
                  <a:spcPct val="90000"/>
                </a:lnSpc>
                <a:spcBef>
                  <a:spcPct val="0"/>
                </a:spcBef>
                <a:spcAft>
                  <a:spcPct val="0"/>
                </a:spcAft>
              </a:pPr>
              <a:r>
                <a:rPr lang="en-US" dirty="0">
                  <a:solidFill>
                    <a:srgbClr val="FFFFFF"/>
                  </a:solidFill>
                  <a:ea typeface="Segoe UI" pitchFamily="34" charset="0"/>
                  <a:cs typeface="Segoe UI" pitchFamily="34" charset="0"/>
                </a:rPr>
                <a:t>(</a:t>
              </a:r>
              <a:r>
                <a:rPr lang="en-US" dirty="0" err="1">
                  <a:solidFill>
                    <a:srgbClr val="FFFFFF"/>
                  </a:solidFill>
                  <a:ea typeface="Segoe UI" pitchFamily="34" charset="0"/>
                  <a:cs typeface="Segoe UI" pitchFamily="34" charset="0"/>
                </a:rPr>
                <a:t>RyuJIT</a:t>
              </a:r>
              <a:r>
                <a:rPr lang="en-US" dirty="0">
                  <a:solidFill>
                    <a:srgbClr val="FFFFFF"/>
                  </a:solidFill>
                  <a:ea typeface="Segoe UI" pitchFamily="34" charset="0"/>
                  <a:cs typeface="Segoe UI" pitchFamily="34" charset="0"/>
                </a:rPr>
                <a:t>)</a:t>
              </a:r>
            </a:p>
          </p:txBody>
        </p:sp>
        <p:grpSp>
          <p:nvGrpSpPr>
            <p:cNvPr id="75" name="Group 74"/>
            <p:cNvGrpSpPr>
              <a:grpSpLocks noChangeAspect="1"/>
            </p:cNvGrpSpPr>
            <p:nvPr/>
          </p:nvGrpSpPr>
          <p:grpSpPr>
            <a:xfrm>
              <a:off x="8644316" y="4675780"/>
              <a:ext cx="477285" cy="390078"/>
              <a:chOff x="9061629" y="5706715"/>
              <a:chExt cx="380421" cy="310912"/>
            </a:xfrm>
          </p:grpSpPr>
          <p:sp>
            <p:nvSpPr>
              <p:cNvPr id="76"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77"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78"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grpSp>
      </p:grpSp>
      <p:sp>
        <p:nvSpPr>
          <p:cNvPr id="54" name="TextBox 53"/>
          <p:cNvSpPr txBox="1"/>
          <p:nvPr/>
        </p:nvSpPr>
        <p:spPr>
          <a:xfrm>
            <a:off x="8191696" y="130578"/>
            <a:ext cx="4681680" cy="690942"/>
          </a:xfrm>
          <a:prstGeom prst="rect">
            <a:avLst/>
          </a:prstGeom>
          <a:noFill/>
        </p:spPr>
        <p:txBody>
          <a:bodyPr wrap="square" lIns="182854" tIns="146283" rIns="182854" bIns="146283" rtlCol="0">
            <a:spAutoFit/>
          </a:bodyPr>
          <a:lstStyle/>
          <a:p>
            <a:pPr defTabSz="932563">
              <a:lnSpc>
                <a:spcPct val="90000"/>
              </a:lnSpc>
            </a:pPr>
            <a:r>
              <a:rPr lang="en-US" sz="2800" dirty="0">
                <a:gradFill>
                  <a:gsLst>
                    <a:gs pos="2917">
                      <a:srgbClr val="000000"/>
                    </a:gs>
                    <a:gs pos="30000">
                      <a:srgbClr val="000000"/>
                    </a:gs>
                  </a:gsLst>
                  <a:lin ang="5400000" scaled="0"/>
                </a:gradFill>
              </a:rPr>
              <a:t>Deploy &amp; Run</a:t>
            </a:r>
          </a:p>
        </p:txBody>
      </p:sp>
      <p:sp>
        <p:nvSpPr>
          <p:cNvPr id="56" name="TextBox 55"/>
          <p:cNvSpPr txBox="1"/>
          <p:nvPr/>
        </p:nvSpPr>
        <p:spPr>
          <a:xfrm>
            <a:off x="808805" y="1144553"/>
            <a:ext cx="4803798" cy="1058209"/>
          </a:xfrm>
          <a:prstGeom prst="rect">
            <a:avLst/>
          </a:prstGeom>
          <a:noFill/>
        </p:spPr>
        <p:txBody>
          <a:bodyPr wrap="square" lIns="182854" tIns="146283" rIns="182854" bIns="146283" rtlCol="0">
            <a:spAutoFit/>
          </a:bodyPr>
          <a:lstStyle/>
          <a:p>
            <a:pPr defTabSz="932563">
              <a:lnSpc>
                <a:spcPct val="90000"/>
              </a:lnSpc>
            </a:pPr>
            <a:r>
              <a:rPr lang="en-US" dirty="0">
                <a:gradFill>
                  <a:gsLst>
                    <a:gs pos="2917">
                      <a:srgbClr val="000000"/>
                    </a:gs>
                    <a:gs pos="30000">
                      <a:srgbClr val="000000"/>
                    </a:gs>
                  </a:gsLst>
                  <a:lin ang="5400000" scaled="0"/>
                </a:gradFill>
              </a:rPr>
              <a:t>Roslyn takes your code and compiles it to IL. You have very modular references to the BCL and App Model you’re targeting. </a:t>
            </a:r>
          </a:p>
        </p:txBody>
      </p:sp>
    </p:spTree>
    <p:extLst>
      <p:ext uri="{BB962C8B-B14F-4D97-AF65-F5344CB8AC3E}">
        <p14:creationId xmlns:p14="http://schemas.microsoft.com/office/powerpoint/2010/main" val="328172789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98378" y="5371517"/>
            <a:ext cx="9005562" cy="1142838"/>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2804">
                        <a:srgbClr val="505050"/>
                      </a:gs>
                      <a:gs pos="26000">
                        <a:srgbClr val="505050"/>
                      </a:gs>
                    </a:gsLst>
                    <a:lin ang="5400000" scaled="1"/>
                  </a:gradFill>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COMMON INFRASTRUCTURE</a:t>
              </a:r>
            </a:p>
          </p:txBody>
        </p:sp>
      </p:grpSp>
      <p:grpSp>
        <p:nvGrpSpPr>
          <p:cNvPr id="5" name="Group 4"/>
          <p:cNvGrpSpPr/>
          <p:nvPr/>
        </p:nvGrpSpPr>
        <p:grpSpPr>
          <a:xfrm>
            <a:off x="7132498" y="1211611"/>
            <a:ext cx="2971379" cy="2377103"/>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a:t>OS X</a:t>
                </a:r>
                <a:endParaRPr lang="en-US" sz="1599" dirty="0"/>
              </a:p>
            </p:txBody>
          </p:sp>
        </p:grpSp>
      </p:grpSp>
      <p:sp>
        <p:nvSpPr>
          <p:cNvPr id="3" name="Title 2"/>
          <p:cNvSpPr>
            <a:spLocks noGrp="1"/>
          </p:cNvSpPr>
          <p:nvPr>
            <p:ph type="title"/>
          </p:nvPr>
        </p:nvSpPr>
        <p:spPr/>
        <p:txBody>
          <a:bodyPr/>
          <a:lstStyle/>
          <a:p>
            <a:r>
              <a:rPr lang="en-US" dirty="0" smtClean="0">
                <a:solidFill>
                  <a:schemeClr val="tx1"/>
                </a:solidFill>
              </a:rPr>
              <a:t>Platform Portability</a:t>
            </a:r>
            <a:endParaRPr lang="en-US" dirty="0">
              <a:solidFill>
                <a:schemeClr val="tx1"/>
              </a:solidFill>
            </a:endParaRPr>
          </a:p>
        </p:txBody>
      </p:sp>
      <p:sp>
        <p:nvSpPr>
          <p:cNvPr id="47" name="TextBox 46"/>
          <p:cNvSpPr txBox="1"/>
          <p:nvPr/>
        </p:nvSpPr>
        <p:spPr>
          <a:xfrm>
            <a:off x="1098379" y="3634403"/>
            <a:ext cx="9005562" cy="1691400"/>
          </a:xfrm>
          <a:prstGeom prst="rect">
            <a:avLst/>
          </a:prstGeom>
          <a:solidFill>
            <a:schemeClr val="accent2"/>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417">
              <a:defRPr/>
            </a:pPr>
            <a:r>
              <a:rPr lang="en-US" b="1" dirty="0">
                <a:latin typeface="+mn-lt"/>
              </a:rPr>
              <a:t>.NET STANDARD LIBRARY</a:t>
            </a:r>
          </a:p>
          <a:p>
            <a:pPr defTabSz="932417">
              <a:defRPr/>
            </a:pPr>
            <a:r>
              <a:rPr lang="en-US" sz="1800" dirty="0">
                <a:latin typeface="+mn-lt"/>
              </a:rPr>
              <a:t>One library to rule them all</a:t>
            </a:r>
          </a:p>
        </p:txBody>
      </p:sp>
      <p:grpSp>
        <p:nvGrpSpPr>
          <p:cNvPr id="2" name="Group 1"/>
          <p:cNvGrpSpPr/>
          <p:nvPr/>
        </p:nvGrpSpPr>
        <p:grpSpPr>
          <a:xfrm>
            <a:off x="1098380" y="1211610"/>
            <a:ext cx="2971379" cy="2377103"/>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82854" tIns="146283" rIns="182854" bIns="146283" rtlCol="0" anchor="ctr">
                <a:noAutofit/>
              </a:bodyPr>
              <a:lstStyle/>
              <a:p>
                <a:pPr defTabSz="914049">
                  <a:lnSpc>
                    <a:spcPct val="90000"/>
                  </a:lnSpc>
                  <a:defRPr/>
                </a:pPr>
                <a:r>
                  <a:rPr lang="en-US" sz="2000" b="1" kern="0" dirty="0">
                    <a:gradFill>
                      <a:gsLst>
                        <a:gs pos="1250">
                          <a:srgbClr val="FFFFFF"/>
                        </a:gs>
                        <a:gs pos="100000">
                          <a:srgbClr val="FFFFFF"/>
                        </a:gs>
                      </a:gsLst>
                      <a:lin ang="5400000" scaled="0"/>
                    </a:gradFill>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WPF</a:t>
                  </a:r>
                </a:p>
              </p:txBody>
            </p:sp>
          </p:grpSp>
        </p:grpSp>
      </p:grpSp>
      <p:grpSp>
        <p:nvGrpSpPr>
          <p:cNvPr id="4" name="Group 3"/>
          <p:cNvGrpSpPr/>
          <p:nvPr/>
        </p:nvGrpSpPr>
        <p:grpSpPr>
          <a:xfrm>
            <a:off x="4115438" y="1211610"/>
            <a:ext cx="2971379" cy="2377103"/>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ASP.NET Core</a:t>
                </a:r>
              </a:p>
            </p:txBody>
          </p:sp>
        </p:grpSp>
      </p:grpSp>
    </p:spTree>
    <p:extLst>
      <p:ext uri="{BB962C8B-B14F-4D97-AF65-F5344CB8AC3E}">
        <p14:creationId xmlns:p14="http://schemas.microsoft.com/office/powerpoint/2010/main" val="136654820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.NET </a:t>
            </a:r>
            <a:r>
              <a:rPr lang="en-US" dirty="0" smtClean="0">
                <a:solidFill>
                  <a:schemeClr val="tx1"/>
                </a:solidFill>
              </a:rPr>
              <a:t>Standard</a:t>
            </a:r>
            <a:endParaRPr lang="en-US" dirty="0">
              <a:solidFill>
                <a:schemeClr val="tx1"/>
              </a:solidFill>
            </a:endParaRPr>
          </a:p>
        </p:txBody>
      </p:sp>
      <p:sp>
        <p:nvSpPr>
          <p:cNvPr id="4" name="Text Placeholder 7"/>
          <p:cNvSpPr txBox="1">
            <a:spLocks/>
          </p:cNvSpPr>
          <p:nvPr/>
        </p:nvSpPr>
        <p:spPr>
          <a:xfrm>
            <a:off x="275481" y="1212850"/>
            <a:ext cx="11885514" cy="332679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72" dirty="0">
                <a:solidFill>
                  <a:schemeClr val="tx1"/>
                </a:solidFill>
              </a:rPr>
              <a:t>Next generation PCL</a:t>
            </a:r>
          </a:p>
          <a:p>
            <a:endParaRPr lang="en-US" sz="3672" dirty="0">
              <a:solidFill>
                <a:schemeClr val="tx1"/>
              </a:solidFill>
            </a:endParaRPr>
          </a:p>
          <a:p>
            <a:r>
              <a:rPr lang="en-US" sz="3672" dirty="0">
                <a:solidFill>
                  <a:schemeClr val="tx1"/>
                </a:solidFill>
              </a:rPr>
              <a:t>Implemented by the Base Class Libraries for all .NET platforms</a:t>
            </a:r>
          </a:p>
          <a:p>
            <a:endParaRPr lang="en-US" sz="3672" dirty="0">
              <a:solidFill>
                <a:schemeClr val="tx1"/>
              </a:solidFill>
            </a:endParaRPr>
          </a:p>
          <a:p>
            <a:r>
              <a:rPr lang="en-US" sz="3672" dirty="0">
                <a:solidFill>
                  <a:schemeClr val="tx1"/>
                </a:solidFill>
              </a:rPr>
              <a:t>In some cases types are not fully implemented </a:t>
            </a:r>
          </a:p>
          <a:p>
            <a:endParaRPr lang="en-US" sz="3672" b="1" dirty="0">
              <a:solidFill>
                <a:schemeClr val="tx1"/>
              </a:solidFill>
            </a:endParaRPr>
          </a:p>
          <a:p>
            <a:r>
              <a:rPr lang="en-US" sz="3672" dirty="0">
                <a:solidFill>
                  <a:schemeClr val="tx1"/>
                </a:solidFill>
              </a:rPr>
              <a:t>Enables developers to produce portable libraries that are usable across different .NET platforms</a:t>
            </a:r>
          </a:p>
          <a:p>
            <a:pPr marL="582873" indent="-582873">
              <a:buFontTx/>
              <a:buChar char="-"/>
            </a:pPr>
            <a:endParaRPr lang="en-US" sz="3999" dirty="0"/>
          </a:p>
        </p:txBody>
      </p:sp>
    </p:spTree>
    <p:extLst>
      <p:ext uri="{BB962C8B-B14F-4D97-AF65-F5344CB8AC3E}">
        <p14:creationId xmlns:p14="http://schemas.microsoft.com/office/powerpoint/2010/main" val="261472242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.NET Standard</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742187"/>
          </a:xfrm>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810275" y="1498025"/>
            <a:ext cx="10351692" cy="4595635"/>
          </a:xfrm>
          <a:prstGeom prst="rect">
            <a:avLst/>
          </a:prstGeom>
        </p:spPr>
      </p:pic>
    </p:spTree>
    <p:extLst>
      <p:ext uri="{BB962C8B-B14F-4D97-AF65-F5344CB8AC3E}">
        <p14:creationId xmlns:p14="http://schemas.microsoft.com/office/powerpoint/2010/main" val="249792277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Comparison to PCL</a:t>
            </a:r>
            <a:endParaRPr lang="en-US" dirty="0">
              <a:solidFill>
                <a:schemeClr val="tx1"/>
              </a:solidFill>
            </a:endParaRPr>
          </a:p>
        </p:txBody>
      </p:sp>
      <p:sp>
        <p:nvSpPr>
          <p:cNvPr id="4" name="Text Placeholder 7"/>
          <p:cNvSpPr txBox="1">
            <a:spLocks/>
          </p:cNvSpPr>
          <p:nvPr/>
        </p:nvSpPr>
        <p:spPr>
          <a:xfrm>
            <a:off x="275481" y="1212850"/>
            <a:ext cx="11885514" cy="332679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3999" dirty="0"/>
          </a:p>
        </p:txBody>
      </p:sp>
      <p:graphicFrame>
        <p:nvGraphicFramePr>
          <p:cNvPr id="3" name="Table 2"/>
          <p:cNvGraphicFramePr>
            <a:graphicFrameLocks noGrp="1"/>
          </p:cNvGraphicFramePr>
          <p:nvPr>
            <p:extLst/>
          </p:nvPr>
        </p:nvGraphicFramePr>
        <p:xfrm>
          <a:off x="635570" y="1381634"/>
          <a:ext cx="11048758" cy="4123316"/>
        </p:xfrm>
        <a:graphic>
          <a:graphicData uri="http://schemas.openxmlformats.org/drawingml/2006/table">
            <a:tbl>
              <a:tblPr firstRow="1" bandRow="1">
                <a:tableStyleId>{5C22544A-7EE6-4342-B048-85BDC9FD1C3A}</a:tableStyleId>
              </a:tblPr>
              <a:tblGrid>
                <a:gridCol w="5524379"/>
                <a:gridCol w="5524379"/>
              </a:tblGrid>
              <a:tr h="975713">
                <a:tc>
                  <a:txBody>
                    <a:bodyPr/>
                    <a:lstStyle/>
                    <a:p>
                      <a:r>
                        <a:rPr lang="en-US" sz="3700" dirty="0" smtClean="0"/>
                        <a:t>PCL</a:t>
                      </a:r>
                      <a:endParaRPr lang="en-US" sz="3700" dirty="0"/>
                    </a:p>
                  </a:txBody>
                  <a:tcPr marL="93260" marR="93260" marT="46630" marB="46630"/>
                </a:tc>
                <a:tc>
                  <a:txBody>
                    <a:bodyPr/>
                    <a:lstStyle/>
                    <a:p>
                      <a:r>
                        <a:rPr lang="en-US" sz="3700" dirty="0" smtClean="0"/>
                        <a:t>.NET Standard</a:t>
                      </a:r>
                      <a:endParaRPr lang="en-US" sz="3700" dirty="0"/>
                    </a:p>
                  </a:txBody>
                  <a:tcPr marL="93260" marR="93260" marT="46630" marB="46630"/>
                </a:tc>
              </a:tr>
              <a:tr h="1085945">
                <a:tc>
                  <a:txBody>
                    <a:bodyPr/>
                    <a:lstStyle/>
                    <a:p>
                      <a:r>
                        <a:rPr lang="en-US" sz="2400" dirty="0" smtClean="0"/>
                        <a:t>PCL represents Microsoft Platforms</a:t>
                      </a:r>
                      <a:endParaRPr lang="en-US" sz="2400" dirty="0"/>
                    </a:p>
                  </a:txBody>
                  <a:tcPr marL="93260" marR="93260" marT="46630" marB="46630"/>
                </a:tc>
                <a:tc>
                  <a:txBody>
                    <a:bodyPr/>
                    <a:lstStyle/>
                    <a:p>
                      <a:r>
                        <a:rPr lang="en-US" sz="2400" dirty="0" smtClean="0"/>
                        <a:t>Agnostic</a:t>
                      </a:r>
                      <a:r>
                        <a:rPr lang="en-US" sz="2400" baseline="0" dirty="0" smtClean="0"/>
                        <a:t> to Platform</a:t>
                      </a:r>
                      <a:endParaRPr lang="en-US" sz="2400" dirty="0"/>
                    </a:p>
                  </a:txBody>
                  <a:tcPr marL="93260" marR="93260" marT="46630" marB="46630"/>
                </a:tc>
              </a:tr>
              <a:tr h="975713">
                <a:tc>
                  <a:txBody>
                    <a:bodyPr/>
                    <a:lstStyle/>
                    <a:p>
                      <a:r>
                        <a:rPr lang="en-US" sz="2400" dirty="0" smtClean="0"/>
                        <a:t>They are not linearly versioned</a:t>
                      </a:r>
                      <a:endParaRPr lang="en-US" sz="2400" dirty="0"/>
                    </a:p>
                  </a:txBody>
                  <a:tcPr marL="93260" marR="93260" marT="46630" marB="46630"/>
                </a:tc>
                <a:tc>
                  <a:txBody>
                    <a:bodyPr/>
                    <a:lstStyle/>
                    <a:p>
                      <a:r>
                        <a:rPr lang="en-US" sz="2400" dirty="0" smtClean="0"/>
                        <a:t>Linearly versioned</a:t>
                      </a:r>
                      <a:endParaRPr lang="en-US" sz="2400" dirty="0"/>
                    </a:p>
                  </a:txBody>
                  <a:tcPr marL="93260" marR="93260" marT="46630" marB="46630"/>
                </a:tc>
              </a:tr>
              <a:tr h="1085945">
                <a:tc>
                  <a:txBody>
                    <a:bodyPr/>
                    <a:lstStyle/>
                    <a:p>
                      <a:r>
                        <a:rPr lang="en-US" sz="2400" dirty="0" smtClean="0"/>
                        <a:t>Defined</a:t>
                      </a:r>
                      <a:r>
                        <a:rPr lang="en-US" sz="2400" baseline="0" dirty="0" smtClean="0"/>
                        <a:t> by intersection of existing platforms</a:t>
                      </a:r>
                      <a:endParaRPr lang="en-US" sz="2400" dirty="0"/>
                    </a:p>
                  </a:txBody>
                  <a:tcPr marL="93260" marR="93260" marT="46630" marB="46630"/>
                </a:tc>
                <a:tc>
                  <a:txBody>
                    <a:bodyPr/>
                    <a:lstStyle/>
                    <a:p>
                      <a:r>
                        <a:rPr lang="en-US" sz="2400" dirty="0" smtClean="0"/>
                        <a:t>Represents curated</a:t>
                      </a:r>
                      <a:r>
                        <a:rPr lang="en-US" sz="2400" baseline="0" dirty="0" smtClean="0"/>
                        <a:t> set of APIs</a:t>
                      </a:r>
                      <a:endParaRPr lang="en-US" sz="2400" dirty="0"/>
                    </a:p>
                  </a:txBody>
                  <a:tcPr marL="93260" marR="93260" marT="46630" marB="46630"/>
                </a:tc>
              </a:tr>
            </a:tbl>
          </a:graphicData>
        </a:graphic>
      </p:graphicFrame>
    </p:spTree>
    <p:extLst>
      <p:ext uri="{BB962C8B-B14F-4D97-AF65-F5344CB8AC3E}">
        <p14:creationId xmlns:p14="http://schemas.microsoft.com/office/powerpoint/2010/main" val="234333446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 Standard—returning APIs</a:t>
            </a:r>
          </a:p>
        </p:txBody>
      </p:sp>
      <p:sp>
        <p:nvSpPr>
          <p:cNvPr id="8" name="Text Placeholder 7"/>
          <p:cNvSpPr>
            <a:spLocks noGrp="1"/>
          </p:cNvSpPr>
          <p:nvPr>
            <p:ph type="body" sz="quarter" idx="10"/>
          </p:nvPr>
        </p:nvSpPr>
        <p:spPr>
          <a:xfrm>
            <a:off x="275481" y="1212850"/>
            <a:ext cx="11885514" cy="2699570"/>
          </a:xfrm>
        </p:spPr>
        <p:txBody>
          <a:bodyPr/>
          <a:lstStyle/>
          <a:p>
            <a:pPr marL="582873" indent="-582873">
              <a:buFontTx/>
              <a:buChar char="-"/>
            </a:pPr>
            <a:r>
              <a:rPr lang="en-US" dirty="0" smtClean="0">
                <a:solidFill>
                  <a:schemeClr val="tx1"/>
                </a:solidFill>
              </a:rPr>
              <a:t>More </a:t>
            </a:r>
            <a:r>
              <a:rPr lang="en-US" dirty="0">
                <a:solidFill>
                  <a:schemeClr val="tx1"/>
                </a:solidFill>
              </a:rPr>
              <a:t>API’s </a:t>
            </a:r>
            <a:r>
              <a:rPr lang="en-US" dirty="0" smtClean="0">
                <a:solidFill>
                  <a:schemeClr val="tx1"/>
                </a:solidFill>
              </a:rPr>
              <a:t>are back post .NET Core 1.0 (i.e. App </a:t>
            </a:r>
            <a:r>
              <a:rPr lang="en-US" dirty="0">
                <a:solidFill>
                  <a:schemeClr val="tx1"/>
                </a:solidFill>
              </a:rPr>
              <a:t>Domains, Full Reflection, Binary Serialization</a:t>
            </a:r>
            <a:r>
              <a:rPr lang="en-US" dirty="0" smtClean="0">
                <a:solidFill>
                  <a:schemeClr val="tx1"/>
                </a:solidFill>
              </a:rPr>
              <a:t>)</a:t>
            </a:r>
          </a:p>
          <a:p>
            <a:pPr marL="582873" indent="-582873">
              <a:buFontTx/>
              <a:buChar char="-"/>
            </a:pPr>
            <a:r>
              <a:rPr lang="en-US" dirty="0" smtClean="0">
                <a:solidFill>
                  <a:schemeClr val="tx1"/>
                </a:solidFill>
              </a:rPr>
              <a:t>.</a:t>
            </a:r>
            <a:r>
              <a:rPr lang="en-US" dirty="0" err="1" smtClean="0">
                <a:solidFill>
                  <a:schemeClr val="tx1"/>
                </a:solidFill>
              </a:rPr>
              <a:t>csproj</a:t>
            </a:r>
            <a:r>
              <a:rPr lang="en-US" dirty="0" smtClean="0">
                <a:solidFill>
                  <a:schemeClr val="tx1"/>
                </a:solidFill>
              </a:rPr>
              <a:t>.</a:t>
            </a:r>
            <a:endParaRPr lang="en-US" dirty="0">
              <a:solidFill>
                <a:schemeClr val="tx1"/>
              </a:solidFill>
            </a:endParaRPr>
          </a:p>
          <a:p>
            <a:pPr marL="582873" indent="-582873">
              <a:buFontTx/>
              <a:buChar char="-"/>
            </a:pPr>
            <a:endParaRPr lang="en-US" dirty="0"/>
          </a:p>
        </p:txBody>
      </p:sp>
    </p:spTree>
    <p:extLst>
      <p:ext uri="{BB962C8B-B14F-4D97-AF65-F5344CB8AC3E}">
        <p14:creationId xmlns:p14="http://schemas.microsoft.com/office/powerpoint/2010/main" val="98951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12436475" cy="2887662"/>
          </a:xfrm>
          <a:prstGeom prst="rect">
            <a:avLst/>
          </a:prstGeom>
          <a:solidFill>
            <a:srgbClr val="56B8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503237" y="3766826"/>
            <a:ext cx="12085637" cy="1209562"/>
          </a:xfrm>
          <a:prstGeom prst="rect">
            <a:avLst/>
          </a:prstGeom>
          <a:noFill/>
        </p:spPr>
        <p:txBody>
          <a:bodyPr wrap="square" lIns="182880" tIns="146304" rIns="182880" bIns="146304" rtlCol="0">
            <a:spAutoFit/>
          </a:bodyPr>
          <a:lstStyle/>
          <a:p>
            <a:pPr>
              <a:lnSpc>
                <a:spcPct val="90000"/>
              </a:lnSpc>
              <a:spcAft>
                <a:spcPts val="600"/>
              </a:spcAft>
            </a:pPr>
            <a:r>
              <a:rPr lang="en-US" sz="6600" b="1" dirty="0"/>
              <a:t>http://tinyurl.com/y8ta2n6h</a:t>
            </a:r>
            <a:endParaRPr lang="en-US" sz="6600" dirty="0" smtClean="0">
              <a:solidFill>
                <a:srgbClr val="56B846"/>
              </a:solidFill>
            </a:endParaRPr>
          </a:p>
        </p:txBody>
      </p:sp>
      <p:sp>
        <p:nvSpPr>
          <p:cNvPr id="5" name="TextBox 4"/>
          <p:cNvSpPr txBox="1"/>
          <p:nvPr/>
        </p:nvSpPr>
        <p:spPr>
          <a:xfrm>
            <a:off x="130174" y="963699"/>
            <a:ext cx="6556923" cy="1514261"/>
          </a:xfrm>
          <a:prstGeom prst="rect">
            <a:avLst/>
          </a:prstGeom>
          <a:noFill/>
        </p:spPr>
        <p:txBody>
          <a:bodyPr wrap="none" lIns="182880" tIns="146304" rIns="182880" bIns="146304" rtlCol="0">
            <a:spAutoFit/>
          </a:bodyPr>
          <a:lstStyle/>
          <a:p>
            <a:pPr>
              <a:lnSpc>
                <a:spcPct val="90000"/>
              </a:lnSpc>
              <a:spcAft>
                <a:spcPts val="600"/>
              </a:spcAft>
            </a:pPr>
            <a:r>
              <a:rPr lang="en-US" sz="8800" dirty="0" smtClean="0">
                <a:solidFill>
                  <a:schemeClr val="bg1"/>
                </a:solidFill>
              </a:rPr>
              <a:t>Labs / Slides</a:t>
            </a:r>
          </a:p>
        </p:txBody>
      </p:sp>
    </p:spTree>
    <p:extLst>
      <p:ext uri="{BB962C8B-B14F-4D97-AF65-F5344CB8AC3E}">
        <p14:creationId xmlns:p14="http://schemas.microsoft.com/office/powerpoint/2010/main" val="11046011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.NET CLI</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3390159"/>
          </a:xfrm>
        </p:spPr>
        <p:txBody>
          <a:bodyPr/>
          <a:lstStyle/>
          <a:p>
            <a:pPr marL="582873" indent="-582873">
              <a:buFont typeface="Arial" panose="020B0604020202020204" pitchFamily="34" charset="0"/>
              <a:buChar char="•"/>
            </a:pPr>
            <a:r>
              <a:rPr lang="en-US" dirty="0">
                <a:solidFill>
                  <a:schemeClr val="tx1"/>
                </a:solidFill>
              </a:rPr>
              <a:t>Command Line Interface tooling </a:t>
            </a:r>
          </a:p>
          <a:p>
            <a:pPr marL="582873" indent="-582873">
              <a:buFont typeface="Arial" panose="020B0604020202020204" pitchFamily="34" charset="0"/>
              <a:buChar char="•"/>
            </a:pPr>
            <a:r>
              <a:rPr lang="en-US" dirty="0">
                <a:solidFill>
                  <a:schemeClr val="tx1"/>
                </a:solidFill>
              </a:rPr>
              <a:t>Build, run, restore and create projects using commands</a:t>
            </a:r>
          </a:p>
          <a:p>
            <a:pPr marL="582873" indent="-582873">
              <a:buFont typeface="Arial" panose="020B0604020202020204" pitchFamily="34" charset="0"/>
              <a:buChar char="•"/>
            </a:pPr>
            <a:r>
              <a:rPr lang="en-US" dirty="0">
                <a:solidFill>
                  <a:schemeClr val="tx1"/>
                </a:solidFill>
              </a:rPr>
              <a:t>Create custom templates</a:t>
            </a:r>
          </a:p>
          <a:p>
            <a:pPr marL="582873" indent="-582873">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122133941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 Application Types</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bwMode="auto">
          <a:xfrm>
            <a:off x="808037" y="1744662"/>
            <a:ext cx="5029200" cy="4114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6000" dirty="0" smtClean="0">
                <a:gradFill>
                  <a:gsLst>
                    <a:gs pos="16814">
                      <a:srgbClr val="FFFFFF"/>
                    </a:gs>
                    <a:gs pos="46000">
                      <a:srgbClr val="FFFFFF"/>
                    </a:gs>
                  </a:gsLst>
                  <a:lin ang="5400000" scaled="0"/>
                </a:gradFill>
              </a:rPr>
              <a:t>Portable</a:t>
            </a:r>
            <a:endParaRPr lang="en-US" sz="6000" dirty="0">
              <a:gradFill>
                <a:gsLst>
                  <a:gs pos="16814">
                    <a:srgbClr val="FFFFFF"/>
                  </a:gs>
                  <a:gs pos="46000">
                    <a:srgbClr val="FFFFFF"/>
                  </a:gs>
                </a:gsLst>
                <a:lin ang="5400000" scaled="0"/>
              </a:gradFill>
            </a:endParaRPr>
          </a:p>
        </p:txBody>
      </p:sp>
      <p:sp>
        <p:nvSpPr>
          <p:cNvPr id="5" name="Rectangle 4"/>
          <p:cNvSpPr/>
          <p:nvPr/>
        </p:nvSpPr>
        <p:spPr bwMode="auto">
          <a:xfrm>
            <a:off x="6218238" y="1744662"/>
            <a:ext cx="5029200" cy="4114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5400" dirty="0" smtClean="0">
                <a:gradFill>
                  <a:gsLst>
                    <a:gs pos="16814">
                      <a:srgbClr val="FFFFFF"/>
                    </a:gs>
                    <a:gs pos="46000">
                      <a:srgbClr val="FFFFFF"/>
                    </a:gs>
                  </a:gsLst>
                  <a:lin ang="5400000" scaled="0"/>
                </a:gradFill>
              </a:rPr>
              <a:t>Self-contained</a:t>
            </a:r>
            <a:endParaRPr lang="en-US" sz="54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71310189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Portable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3390159"/>
          </a:xfrm>
        </p:spPr>
        <p:txBody>
          <a:bodyPr/>
          <a:lstStyle/>
          <a:p>
            <a:pPr marL="582873" indent="-582873">
              <a:buFont typeface="Arial" panose="020B0604020202020204" pitchFamily="34" charset="0"/>
              <a:buChar char="•"/>
            </a:pPr>
            <a:r>
              <a:rPr lang="en-US" dirty="0" smtClean="0">
                <a:solidFill>
                  <a:schemeClr val="tx1"/>
                </a:solidFill>
              </a:rPr>
              <a:t>.NET </a:t>
            </a:r>
            <a:r>
              <a:rPr lang="en-US" dirty="0" smtClean="0">
                <a:solidFill>
                  <a:schemeClr val="tx1"/>
                </a:solidFill>
              </a:rPr>
              <a:t>Core is already present</a:t>
            </a:r>
          </a:p>
          <a:p>
            <a:pPr marL="582873" indent="-582873">
              <a:buFont typeface="Arial" panose="020B0604020202020204" pitchFamily="34" charset="0"/>
              <a:buChar char="•"/>
            </a:pPr>
            <a:endParaRPr lang="en-US" dirty="0">
              <a:solidFill>
                <a:schemeClr val="tx1"/>
              </a:solidFill>
            </a:endParaRPr>
          </a:p>
          <a:p>
            <a:pPr marL="582873" indent="-582873">
              <a:buFont typeface="Arial" panose="020B0604020202020204" pitchFamily="34" charset="0"/>
              <a:buChar char="•"/>
            </a:pPr>
            <a:r>
              <a:rPr lang="en-US" dirty="0" smtClean="0">
                <a:solidFill>
                  <a:schemeClr val="tx1"/>
                </a:solidFill>
              </a:rPr>
              <a:t>Your .NET Core has a </a:t>
            </a:r>
            <a:r>
              <a:rPr lang="en-US" dirty="0" err="1" smtClean="0">
                <a:solidFill>
                  <a:schemeClr val="tx1"/>
                </a:solidFill>
              </a:rPr>
              <a:t>dll</a:t>
            </a:r>
            <a:r>
              <a:rPr lang="en-US" dirty="0" smtClean="0">
                <a:solidFill>
                  <a:schemeClr val="tx1"/>
                </a:solidFill>
              </a:rPr>
              <a:t> file that can be launched using </a:t>
            </a:r>
            <a:r>
              <a:rPr lang="en-US" dirty="0" err="1" smtClean="0">
                <a:solidFill>
                  <a:schemeClr val="tx1"/>
                </a:solidFill>
              </a:rPr>
              <a:t>dotnet</a:t>
            </a:r>
            <a:r>
              <a:rPr lang="en-US" dirty="0" smtClean="0">
                <a:solidFill>
                  <a:schemeClr val="tx1"/>
                </a:solidFill>
              </a:rPr>
              <a:t> utility</a:t>
            </a:r>
          </a:p>
          <a:p>
            <a:r>
              <a:rPr lang="en-US" dirty="0" smtClean="0">
                <a:solidFill>
                  <a:srgbClr val="FFFF00"/>
                </a:solidFill>
              </a:rPr>
              <a:t>     </a:t>
            </a:r>
            <a:r>
              <a:rPr lang="en-US" dirty="0" err="1" smtClean="0">
                <a:solidFill>
                  <a:srgbClr val="FFFF00"/>
                </a:solidFill>
              </a:rPr>
              <a:t>dotnet</a:t>
            </a:r>
            <a:r>
              <a:rPr lang="en-US" dirty="0" smtClean="0">
                <a:solidFill>
                  <a:srgbClr val="FFFF00"/>
                </a:solidFill>
              </a:rPr>
              <a:t> </a:t>
            </a:r>
            <a:r>
              <a:rPr lang="en-US" dirty="0">
                <a:solidFill>
                  <a:srgbClr val="FFFF00"/>
                </a:solidFill>
              </a:rPr>
              <a:t>publish -f netcoreapp1.1 -c release</a:t>
            </a:r>
          </a:p>
        </p:txBody>
      </p:sp>
    </p:spTree>
    <p:extLst>
      <p:ext uri="{BB962C8B-B14F-4D97-AF65-F5344CB8AC3E}">
        <p14:creationId xmlns:p14="http://schemas.microsoft.com/office/powerpoint/2010/main" val="121773975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Self-Contained</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5210800"/>
          </a:xfrm>
        </p:spPr>
        <p:txBody>
          <a:bodyPr/>
          <a:lstStyle/>
          <a:p>
            <a:pPr marL="582873" indent="-582873">
              <a:buFont typeface="Arial" panose="020B0604020202020204" pitchFamily="34" charset="0"/>
              <a:buChar char="•"/>
            </a:pPr>
            <a:r>
              <a:rPr lang="en-US" dirty="0" smtClean="0">
                <a:solidFill>
                  <a:schemeClr val="tx1"/>
                </a:solidFill>
              </a:rPr>
              <a:t>.NET Core Libraries, .NET Core runtime included in your application and run side-by-side</a:t>
            </a:r>
          </a:p>
          <a:p>
            <a:pPr marL="582873" indent="-582873">
              <a:buFont typeface="Arial" panose="020B0604020202020204" pitchFamily="34" charset="0"/>
              <a:buChar char="•"/>
            </a:pPr>
            <a:endParaRPr lang="en-US" dirty="0">
              <a:solidFill>
                <a:schemeClr val="bg2">
                  <a:lumMod val="90000"/>
                </a:schemeClr>
              </a:solidFill>
            </a:endParaRPr>
          </a:p>
          <a:p>
            <a:pPr marL="582873" indent="-582873">
              <a:buFont typeface="Arial" panose="020B0604020202020204" pitchFamily="34" charset="0"/>
              <a:buChar char="•"/>
            </a:pPr>
            <a:r>
              <a:rPr lang="en-US" dirty="0" smtClean="0">
                <a:solidFill>
                  <a:schemeClr val="tx1"/>
                </a:solidFill>
              </a:rPr>
              <a:t>SCDs include app.exe which is .NET Core host and application </a:t>
            </a:r>
            <a:r>
              <a:rPr lang="en-US" dirty="0" err="1" smtClean="0">
                <a:solidFill>
                  <a:schemeClr val="tx1"/>
                </a:solidFill>
              </a:rPr>
              <a:t>dll</a:t>
            </a:r>
            <a:r>
              <a:rPr lang="en-US" dirty="0" smtClean="0">
                <a:solidFill>
                  <a:schemeClr val="tx1"/>
                </a:solidFill>
              </a:rPr>
              <a:t> file that is the main assembly of your .NET Core application</a:t>
            </a:r>
          </a:p>
          <a:p>
            <a:r>
              <a:rPr lang="en-US" dirty="0" smtClean="0">
                <a:solidFill>
                  <a:srgbClr val="FFFF00"/>
                </a:solidFill>
              </a:rPr>
              <a:t>     </a:t>
            </a:r>
            <a:r>
              <a:rPr lang="en-US" dirty="0" err="1" smtClean="0">
                <a:solidFill>
                  <a:srgbClr val="FFFF00"/>
                </a:solidFill>
              </a:rPr>
              <a:t>dotnet</a:t>
            </a:r>
            <a:r>
              <a:rPr lang="en-US" dirty="0" smtClean="0">
                <a:solidFill>
                  <a:srgbClr val="FFFF00"/>
                </a:solidFill>
              </a:rPr>
              <a:t> publish -c release -r win10-x64</a:t>
            </a:r>
          </a:p>
          <a:p>
            <a:r>
              <a:rPr lang="en-US" dirty="0" smtClean="0">
                <a:solidFill>
                  <a:srgbClr val="FFFF00"/>
                </a:solidFill>
              </a:rPr>
              <a:t>     </a:t>
            </a:r>
            <a:r>
              <a:rPr lang="en-US" dirty="0" err="1" smtClean="0">
                <a:solidFill>
                  <a:srgbClr val="FFFF00"/>
                </a:solidFill>
              </a:rPr>
              <a:t>dotnet</a:t>
            </a:r>
            <a:r>
              <a:rPr lang="en-US" dirty="0" smtClean="0">
                <a:solidFill>
                  <a:srgbClr val="FFFF00"/>
                </a:solidFill>
              </a:rPr>
              <a:t> publish -c release -r osx.10.11-x64</a:t>
            </a:r>
            <a:endParaRPr lang="en-US" dirty="0">
              <a:solidFill>
                <a:srgbClr val="FFFF00"/>
              </a:solidFill>
            </a:endParaRPr>
          </a:p>
        </p:txBody>
      </p:sp>
    </p:spTree>
    <p:extLst>
      <p:ext uri="{BB962C8B-B14F-4D97-AF65-F5344CB8AC3E}">
        <p14:creationId xmlns:p14="http://schemas.microsoft.com/office/powerpoint/2010/main" val="106089752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ASP.NET fit in?</a:t>
            </a:r>
            <a:endParaRPr lang="en-US" dirty="0"/>
          </a:p>
        </p:txBody>
      </p:sp>
    </p:spTree>
    <p:extLst>
      <p:ext uri="{BB962C8B-B14F-4D97-AF65-F5344CB8AC3E}">
        <p14:creationId xmlns:p14="http://schemas.microsoft.com/office/powerpoint/2010/main" val="158312064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382383" y="2155259"/>
            <a:ext cx="9451496" cy="1338533"/>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 name="TextBox 4"/>
          <p:cNvSpPr txBox="1"/>
          <p:nvPr/>
        </p:nvSpPr>
        <p:spPr>
          <a:xfrm>
            <a:off x="4637029" y="2210701"/>
            <a:ext cx="3580066" cy="678327"/>
          </a:xfrm>
          <a:prstGeom prst="rect">
            <a:avLst/>
          </a:prstGeom>
          <a:noFill/>
        </p:spPr>
        <p:txBody>
          <a:bodyPr wrap="square" rtlCol="0">
            <a:spAutoFit/>
          </a:bodyPr>
          <a:lstStyle/>
          <a:p>
            <a:pPr defTabSz="932536"/>
            <a:r>
              <a:rPr lang="en-US" sz="3808" b="1" dirty="0">
                <a:solidFill>
                  <a:srgbClr val="FFFFFF"/>
                </a:solidFill>
                <a:latin typeface="Segoe UI Semibold" panose="020B0702040204020203" pitchFamily="34" charset="0"/>
                <a:cs typeface="Segoe UI Semibold" panose="020B0702040204020203" pitchFamily="34" charset="0"/>
              </a:rPr>
              <a:t>ASP.NET </a:t>
            </a:r>
            <a:r>
              <a:rPr lang="en-US" sz="3808" b="1" dirty="0" smtClean="0">
                <a:solidFill>
                  <a:srgbClr val="FFFFFF"/>
                </a:solidFill>
                <a:latin typeface="Segoe UI Semibold" panose="020B0702040204020203" pitchFamily="34" charset="0"/>
                <a:cs typeface="Segoe UI Semibold" panose="020B0702040204020203" pitchFamily="34" charset="0"/>
              </a:rPr>
              <a:t>Core</a:t>
            </a:r>
            <a:endParaRPr lang="en-US" sz="3808" b="1"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bwMode="auto">
          <a:xfrm>
            <a:off x="6128512" y="3549235"/>
            <a:ext cx="4705367"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endParaRPr lang="en-US" sz="2856" dirty="0">
              <a:gradFill>
                <a:gsLst>
                  <a:gs pos="14679">
                    <a:srgbClr val="FFFFFF"/>
                  </a:gs>
                  <a:gs pos="38000">
                    <a:srgbClr val="FFFFFF"/>
                  </a:gs>
                </a:gsLst>
                <a:lin ang="5400000" scaled="1"/>
              </a:gradFill>
              <a:latin typeface="Segoe UI Light"/>
            </a:endParaRPr>
          </a:p>
        </p:txBody>
      </p:sp>
      <p:sp>
        <p:nvSpPr>
          <p:cNvPr id="7" name="Rectangle 6"/>
          <p:cNvSpPr/>
          <p:nvPr/>
        </p:nvSpPr>
        <p:spPr bwMode="auto">
          <a:xfrm>
            <a:off x="1382384" y="3549235"/>
            <a:ext cx="4689892"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8" name="TextBox 7"/>
          <p:cNvSpPr txBox="1"/>
          <p:nvPr/>
        </p:nvSpPr>
        <p:spPr>
          <a:xfrm>
            <a:off x="1382384" y="3614491"/>
            <a:ext cx="4689891" cy="448136"/>
          </a:xfrm>
          <a:prstGeom prst="rect">
            <a:avLst/>
          </a:prstGeom>
          <a:noFill/>
        </p:spPr>
        <p:txBody>
          <a:bodyPr wrap="square" rtlCol="0">
            <a:spAutoFit/>
          </a:bodyPr>
          <a:lstStyle/>
          <a:p>
            <a:pPr defTabSz="932536"/>
            <a:r>
              <a:rPr lang="en-US" sz="2312" dirty="0">
                <a:solidFill>
                  <a:srgbClr val="FFFFFF"/>
                </a:solidFill>
                <a:latin typeface="Segoe UI Semibold" panose="020B0702040204020203" pitchFamily="34" charset="0"/>
                <a:cs typeface="Segoe UI Semibold" panose="020B0702040204020203" pitchFamily="34" charset="0"/>
              </a:rPr>
              <a:t>.NET Framework 4.6 </a:t>
            </a:r>
            <a:r>
              <a:rPr lang="en-US" sz="2312" dirty="0">
                <a:solidFill>
                  <a:srgbClr val="FFFFFF"/>
                </a:solidFill>
                <a:latin typeface="Segoe UI Light"/>
                <a:cs typeface="Segoe UI Semibold" panose="020B0702040204020203" pitchFamily="34" charset="0"/>
              </a:rPr>
              <a:t>stack and libs</a:t>
            </a:r>
          </a:p>
        </p:txBody>
      </p:sp>
      <p:sp>
        <p:nvSpPr>
          <p:cNvPr id="9" name="TextBox 8"/>
          <p:cNvSpPr txBox="1"/>
          <p:nvPr/>
        </p:nvSpPr>
        <p:spPr>
          <a:xfrm>
            <a:off x="6298515" y="3614491"/>
            <a:ext cx="4425437" cy="448136"/>
          </a:xfrm>
          <a:prstGeom prst="rect">
            <a:avLst/>
          </a:prstGeom>
          <a:noFill/>
        </p:spPr>
        <p:txBody>
          <a:bodyPr wrap="square" rtlCol="0">
            <a:spAutoFit/>
          </a:bodyPr>
          <a:lstStyle/>
          <a:p>
            <a:pPr defTabSz="932536"/>
            <a:r>
              <a:rPr lang="en-US" sz="2312" b="1" dirty="0">
                <a:solidFill>
                  <a:srgbClr val="FFFFFF"/>
                </a:solidFill>
                <a:latin typeface="Segoe UI Semibold" panose="020B0702040204020203" pitchFamily="34" charset="0"/>
                <a:cs typeface="Segoe UI Semibold" panose="020B0702040204020203" pitchFamily="34" charset="0"/>
              </a:rPr>
              <a:t>.NET </a:t>
            </a:r>
            <a:r>
              <a:rPr lang="en-US" sz="2312" dirty="0">
                <a:solidFill>
                  <a:srgbClr val="FFFFFF"/>
                </a:solidFill>
                <a:latin typeface="Segoe UI Semibold" panose="020B0702040204020203" pitchFamily="34" charset="0"/>
                <a:cs typeface="Segoe UI Semibold" panose="020B0702040204020203" pitchFamily="34" charset="0"/>
              </a:rPr>
              <a:t>Core 5 </a:t>
            </a:r>
            <a:r>
              <a:rPr lang="en-US" sz="2312" dirty="0">
                <a:solidFill>
                  <a:srgbClr val="FFFFFF"/>
                </a:solidFill>
                <a:latin typeface="Segoe UI Light"/>
                <a:cs typeface="Segoe UI Semibold" panose="020B0702040204020203" pitchFamily="34" charset="0"/>
              </a:rPr>
              <a:t>stack and libs</a:t>
            </a:r>
            <a:endParaRPr lang="en-US" sz="2312" b="1" dirty="0">
              <a:solidFill>
                <a:srgbClr val="FFFFFF"/>
              </a:solidFill>
              <a:latin typeface="Segoe UI Light"/>
              <a:cs typeface="Segoe UI Semibold" panose="020B0702040204020203" pitchFamily="34" charset="0"/>
            </a:endParaRPr>
          </a:p>
        </p:txBody>
      </p:sp>
      <p:sp>
        <p:nvSpPr>
          <p:cNvPr id="10" name="Rectangle 9"/>
          <p:cNvSpPr/>
          <p:nvPr/>
        </p:nvSpPr>
        <p:spPr>
          <a:xfrm>
            <a:off x="2904813" y="2855853"/>
            <a:ext cx="6275564" cy="427168"/>
          </a:xfrm>
          <a:prstGeom prst="rect">
            <a:avLst/>
          </a:prstGeom>
        </p:spPr>
        <p:txBody>
          <a:bodyPr wrap="none">
            <a:spAutoFit/>
          </a:bodyPr>
          <a:lstStyle/>
          <a:p>
            <a:pPr defTabSz="932277"/>
            <a:r>
              <a:rPr lang="en-US" sz="2176" dirty="0">
                <a:solidFill>
                  <a:srgbClr val="FFFFFF"/>
                </a:solidFill>
              </a:rPr>
              <a:t>Unified framework for MVC, Web API and SignalR</a:t>
            </a:r>
          </a:p>
        </p:txBody>
      </p:sp>
      <p:sp>
        <p:nvSpPr>
          <p:cNvPr id="11" name="Rectangle 10"/>
          <p:cNvSpPr/>
          <p:nvPr/>
        </p:nvSpPr>
        <p:spPr>
          <a:xfrm>
            <a:off x="1448892" y="4198556"/>
            <a:ext cx="4526560" cy="301621"/>
          </a:xfrm>
          <a:prstGeom prst="rect">
            <a:avLst/>
          </a:prstGeom>
        </p:spPr>
        <p:txBody>
          <a:bodyPr wrap="none">
            <a:spAutoFit/>
          </a:bodyPr>
          <a:lstStyle/>
          <a:p>
            <a:pPr defTabSz="932277"/>
            <a:r>
              <a:rPr lang="en-US" sz="1360" i="1" dirty="0">
                <a:solidFill>
                  <a:srgbClr val="FFFFFF"/>
                </a:solidFill>
              </a:rPr>
              <a:t> Full .NET Framework for any scenario and library support</a:t>
            </a:r>
          </a:p>
        </p:txBody>
      </p:sp>
      <p:sp>
        <p:nvSpPr>
          <p:cNvPr id="12" name="Rectangle 11"/>
          <p:cNvSpPr/>
          <p:nvPr/>
        </p:nvSpPr>
        <p:spPr>
          <a:xfrm>
            <a:off x="6164183" y="4194387"/>
            <a:ext cx="4587714" cy="301621"/>
          </a:xfrm>
          <a:prstGeom prst="rect">
            <a:avLst/>
          </a:prstGeom>
        </p:spPr>
        <p:txBody>
          <a:bodyPr wrap="square">
            <a:spAutoFit/>
          </a:bodyPr>
          <a:lstStyle/>
          <a:p>
            <a:pPr defTabSz="932277"/>
            <a:r>
              <a:rPr lang="en-US" sz="1360" i="1" dirty="0">
                <a:solidFill>
                  <a:srgbClr val="FFFFFF"/>
                </a:solidFill>
              </a:rPr>
              <a:t>Small runtime optimized for server and cloud workloads</a:t>
            </a:r>
          </a:p>
        </p:txBody>
      </p:sp>
    </p:spTree>
    <p:extLst>
      <p:ext uri="{BB962C8B-B14F-4D97-AF65-F5344CB8AC3E}">
        <p14:creationId xmlns:p14="http://schemas.microsoft.com/office/powerpoint/2010/main" val="237164973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Open Source?</a:t>
            </a:r>
            <a:endParaRPr lang="en-US" dirty="0"/>
          </a:p>
        </p:txBody>
      </p:sp>
      <p:pic>
        <p:nvPicPr>
          <p:cNvPr id="3" name="Picture 2"/>
          <p:cNvPicPr>
            <a:picLocks noChangeAspect="1"/>
          </p:cNvPicPr>
          <p:nvPr/>
        </p:nvPicPr>
        <p:blipFill>
          <a:blip r:embed="rId2"/>
          <a:stretch>
            <a:fillRect/>
          </a:stretch>
        </p:blipFill>
        <p:spPr>
          <a:xfrm>
            <a:off x="2179637" y="1234729"/>
            <a:ext cx="7620000" cy="4973724"/>
          </a:xfrm>
          <a:prstGeom prst="rect">
            <a:avLst/>
          </a:prstGeom>
        </p:spPr>
      </p:pic>
    </p:spTree>
    <p:extLst>
      <p:ext uri="{BB962C8B-B14F-4D97-AF65-F5344CB8AC3E}">
        <p14:creationId xmlns:p14="http://schemas.microsoft.com/office/powerpoint/2010/main" val="28414195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5400000">
            <a:off x="6487468" y="1365907"/>
            <a:ext cx="5980504"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3672">
                <a:solidFill>
                  <a:srgbClr val="FFFFFF"/>
                </a:solidFill>
              </a:rPr>
              <a:t>Open Source</a:t>
            </a:r>
            <a:endParaRPr lang="en-US" sz="3672" dirty="0">
              <a:solidFill>
                <a:srgbClr val="FFFFFF"/>
              </a:solidFill>
            </a:endParaRPr>
          </a:p>
        </p:txBody>
      </p:sp>
      <p:sp>
        <p:nvSpPr>
          <p:cNvPr id="5" name="Rectangle 4"/>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Application</a:t>
            </a:r>
          </a:p>
        </p:txBody>
      </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IIS: WebEngine4.dll</a:t>
            </a:r>
          </a:p>
          <a:p>
            <a:pPr algn="ctr"/>
            <a:r>
              <a:rPr lang="en-US" sz="1836" dirty="0">
                <a:solidFill>
                  <a:srgbClr val="FFFFFF"/>
                </a:solidFill>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err="1">
                <a:solidFill>
                  <a:srgbClr val="FFFFFF"/>
                </a:solidFill>
              </a:rPr>
              <a:t>System.Web</a:t>
            </a:r>
            <a:endParaRPr lang="en-US" sz="1836" dirty="0">
              <a:solidFill>
                <a:srgbClr val="FFFFFF"/>
              </a:solidFill>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err="1">
                <a:solidFill>
                  <a:srgbClr val="FFFFFF"/>
                </a:solidFill>
              </a:rPr>
              <a:t>MSBuild</a:t>
            </a:r>
            <a:r>
              <a:rPr lang="en-US" sz="1836" dirty="0">
                <a:solidFill>
                  <a:srgbClr val="FFFFFF"/>
                </a:solidFill>
              </a:rPr>
              <a:t> -&gt; csc.exe</a:t>
            </a:r>
          </a:p>
          <a:p>
            <a:pPr algn="ctr"/>
            <a:r>
              <a:rPr lang="en-US" sz="1836" dirty="0" err="1">
                <a:solidFill>
                  <a:srgbClr val="FFFFFF"/>
                </a:solidFill>
              </a:rPr>
              <a:t>CodeDOM</a:t>
            </a:r>
            <a:r>
              <a:rPr lang="en-US" sz="1836" dirty="0">
                <a:solidFill>
                  <a:srgbClr val="FFFFFF"/>
                </a:solidFill>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smtClean="0">
                <a:solidFill>
                  <a:srgbClr val="FFFFFF"/>
                </a:solidFill>
              </a:rPr>
              <a:t>DNX</a:t>
            </a:r>
            <a:endParaRPr lang="en-US" sz="1836" dirty="0">
              <a:solidFill>
                <a:srgbClr val="FFFFFF"/>
              </a:solidFill>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.NET CLR</a:t>
            </a:r>
          </a:p>
          <a:p>
            <a:pPr algn="ctr"/>
            <a:r>
              <a:rPr lang="en-US" sz="1836" dirty="0">
                <a:solidFill>
                  <a:srgbClr val="FFFFFF"/>
                </a:solidFill>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.NET BCL &amp; FCL</a:t>
            </a:r>
          </a:p>
          <a:p>
            <a:pPr algn="ctr"/>
            <a:r>
              <a:rPr lang="en-US" sz="1836" dirty="0">
                <a:solidFill>
                  <a:srgbClr val="FFFFFF"/>
                </a:solidFill>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smtClean="0">
                <a:solidFill>
                  <a:srgbClr val="FFFFFF"/>
                </a:solidFill>
              </a:rPr>
              <a:t>DNX</a:t>
            </a:r>
            <a:endParaRPr lang="en-US" sz="1836" dirty="0">
              <a:solidFill>
                <a:srgbClr val="FFFFFF"/>
              </a:solidFill>
            </a:endParaRP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IIS, HTTP.SYS</a:t>
            </a:r>
          </a:p>
          <a:p>
            <a:pPr algn="ctr"/>
            <a:r>
              <a:rPr lang="en-US" sz="1836" dirty="0">
                <a:solidFill>
                  <a:srgbClr val="FFFFFF"/>
                </a:solidFill>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smtClean="0">
                <a:solidFill>
                  <a:srgbClr val="FFFFFF"/>
                </a:solidFill>
              </a:rPr>
              <a:t>DNX (Roslyn</a:t>
            </a:r>
            <a:r>
              <a:rPr lang="en-US" sz="1836" dirty="0">
                <a:solidFill>
                  <a:srgbClr val="FFFFFF"/>
                </a:solidFill>
              </a:rPr>
              <a:t>)</a:t>
            </a:r>
          </a:p>
        </p:txBody>
      </p:sp>
    </p:spTree>
    <p:extLst>
      <p:ext uri="{BB962C8B-B14F-4D97-AF65-F5344CB8AC3E}">
        <p14:creationId xmlns:p14="http://schemas.microsoft.com/office/powerpoint/2010/main" val="3722311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fade">
                                      <p:cBhvr>
                                        <p:cTn id="112" dur="500"/>
                                        <p:tgtEl>
                                          <p:spTgt spid="1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fade">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fade">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3"/>
                                        </p:tgtEl>
                                        <p:attrNameLst>
                                          <p:attrName>style.visibility</p:attrName>
                                        </p:attrNameLst>
                                      </p:cBhvr>
                                      <p:to>
                                        <p:strVal val="visible"/>
                                      </p:to>
                                    </p:set>
                                    <p:animEffect transition="in" filter="fade">
                                      <p:cBhvr>
                                        <p:cTn id="127" dur="500"/>
                                        <p:tgtEl>
                                          <p:spTgt spid="1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fade">
                                      <p:cBhvr>
                                        <p:cTn id="132" dur="500"/>
                                        <p:tgtEl>
                                          <p:spTgt spid="2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
                                        </p:tgtEl>
                                        <p:attrNameLst>
                                          <p:attrName>style.visibility</p:attrName>
                                        </p:attrNameLst>
                                      </p:cBhvr>
                                      <p:to>
                                        <p:strVal val="visible"/>
                                      </p:to>
                                    </p:set>
                                    <p:animEffect transition="in" filter="fade">
                                      <p:cBhvr>
                                        <p:cTn id="1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11887200" cy="4124206"/>
          </a:xfrm>
        </p:spPr>
        <p:txBody>
          <a:bodyPr/>
          <a:lstStyle/>
          <a:p>
            <a:r>
              <a:rPr lang="en-US" dirty="0" smtClean="0"/>
              <a:t>1996 – Active Server Pages (ASP)</a:t>
            </a:r>
          </a:p>
          <a:p>
            <a:r>
              <a:rPr lang="en-US" dirty="0" smtClean="0"/>
              <a:t>2002 – ASP.NET</a:t>
            </a:r>
          </a:p>
          <a:p>
            <a:r>
              <a:rPr lang="en-US" dirty="0" smtClean="0"/>
              <a:t>2008 – ASP.NET MVC</a:t>
            </a:r>
          </a:p>
          <a:p>
            <a:r>
              <a:rPr lang="en-US" dirty="0" smtClean="0"/>
              <a:t>2010 – ASP.NET Web Pages</a:t>
            </a:r>
          </a:p>
          <a:p>
            <a:r>
              <a:rPr lang="en-US" dirty="0" smtClean="0"/>
              <a:t>2012 – ASP.NET Web API, SignalR</a:t>
            </a:r>
          </a:p>
          <a:p>
            <a:r>
              <a:rPr lang="en-US" dirty="0" smtClean="0"/>
              <a:t>2014 – ASP.NET Core (and the Core CLR)</a:t>
            </a:r>
            <a:endParaRPr lang="en-US" dirty="0"/>
          </a:p>
        </p:txBody>
      </p:sp>
      <p:sp>
        <p:nvSpPr>
          <p:cNvPr id="4" name="Title 3"/>
          <p:cNvSpPr>
            <a:spLocks noGrp="1"/>
          </p:cNvSpPr>
          <p:nvPr>
            <p:ph type="title"/>
          </p:nvPr>
        </p:nvSpPr>
        <p:spPr/>
        <p:txBody>
          <a:bodyPr/>
          <a:lstStyle/>
          <a:p>
            <a:r>
              <a:rPr lang="en-US" dirty="0" smtClean="0"/>
              <a:t>History of ASP (18+ years)</a:t>
            </a:r>
            <a:endParaRPr lang="en-US" dirty="0"/>
          </a:p>
        </p:txBody>
      </p:sp>
    </p:spTree>
    <p:extLst>
      <p:ext uri="{BB962C8B-B14F-4D97-AF65-F5344CB8AC3E}">
        <p14:creationId xmlns:p14="http://schemas.microsoft.com/office/powerpoint/2010/main" val="197042543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and the Modern Web</a:t>
            </a:r>
            <a:endParaRPr lang="en-US" dirty="0"/>
          </a:p>
        </p:txBody>
      </p:sp>
      <p:sp>
        <p:nvSpPr>
          <p:cNvPr id="4" name="Rectangle 3"/>
          <p:cNvSpPr/>
          <p:nvPr/>
        </p:nvSpPr>
        <p:spPr>
          <a:xfrm>
            <a:off x="7816526" y="3202627"/>
            <a:ext cx="3462294" cy="954107"/>
          </a:xfrm>
          <a:prstGeom prst="rect">
            <a:avLst/>
          </a:prstGeom>
        </p:spPr>
        <p:txBody>
          <a:bodyPr wrap="none">
            <a:spAutoFit/>
          </a:bodyPr>
          <a:lstStyle/>
          <a:p>
            <a:r>
              <a:rPr lang="en-US" sz="2800" dirty="0" smtClean="0">
                <a:solidFill>
                  <a:srgbClr val="FFFFFF"/>
                </a:solidFill>
              </a:rPr>
              <a:t>Choose your Editors </a:t>
            </a:r>
          </a:p>
          <a:p>
            <a:r>
              <a:rPr lang="en-US" sz="2800" dirty="0" smtClean="0">
                <a:solidFill>
                  <a:srgbClr val="FFFFFF"/>
                </a:solidFill>
              </a:rPr>
              <a:t>and Tools</a:t>
            </a:r>
          </a:p>
        </p:txBody>
      </p:sp>
      <p:sp>
        <p:nvSpPr>
          <p:cNvPr id="5" name="Rectangle 4"/>
          <p:cNvSpPr/>
          <p:nvPr/>
        </p:nvSpPr>
        <p:spPr>
          <a:xfrm>
            <a:off x="1961121" y="4509344"/>
            <a:ext cx="3113353" cy="954107"/>
          </a:xfrm>
          <a:prstGeom prst="rect">
            <a:avLst/>
          </a:prstGeom>
        </p:spPr>
        <p:txBody>
          <a:bodyPr wrap="none">
            <a:spAutoFit/>
          </a:bodyPr>
          <a:lstStyle/>
          <a:p>
            <a:r>
              <a:rPr lang="en-US" sz="2800" dirty="0" smtClean="0">
                <a:solidFill>
                  <a:srgbClr val="FFFFFF"/>
                </a:solidFill>
              </a:rPr>
              <a:t>Open Source </a:t>
            </a:r>
            <a:br>
              <a:rPr lang="en-US" sz="2800" dirty="0" smtClean="0">
                <a:solidFill>
                  <a:srgbClr val="FFFFFF"/>
                </a:solidFill>
              </a:rPr>
            </a:br>
            <a:r>
              <a:rPr lang="en-US" sz="2800" dirty="0" smtClean="0">
                <a:solidFill>
                  <a:srgbClr val="FFFFFF"/>
                </a:solidFill>
              </a:rPr>
              <a:t>with Contributions</a:t>
            </a:r>
          </a:p>
        </p:txBody>
      </p:sp>
      <p:sp>
        <p:nvSpPr>
          <p:cNvPr id="6" name="Rectangle 5"/>
          <p:cNvSpPr/>
          <p:nvPr/>
        </p:nvSpPr>
        <p:spPr>
          <a:xfrm>
            <a:off x="7754278" y="4758813"/>
            <a:ext cx="2534027" cy="523220"/>
          </a:xfrm>
          <a:prstGeom prst="rect">
            <a:avLst/>
          </a:prstGeom>
        </p:spPr>
        <p:txBody>
          <a:bodyPr wrap="none">
            <a:spAutoFit/>
          </a:bodyPr>
          <a:lstStyle/>
          <a:p>
            <a:r>
              <a:rPr lang="en-US" sz="2800" dirty="0" smtClean="0">
                <a:solidFill>
                  <a:srgbClr val="FFFFFF"/>
                </a:solidFill>
              </a:rPr>
              <a:t>Cross-Platform</a:t>
            </a:r>
          </a:p>
        </p:txBody>
      </p:sp>
      <p:grpSp>
        <p:nvGrpSpPr>
          <p:cNvPr id="7" name="Group 6"/>
          <p:cNvGrpSpPr/>
          <p:nvPr/>
        </p:nvGrpSpPr>
        <p:grpSpPr>
          <a:xfrm>
            <a:off x="6785010" y="4569022"/>
            <a:ext cx="906342" cy="867556"/>
            <a:chOff x="2211181" y="1874910"/>
            <a:chExt cx="609600" cy="594360"/>
          </a:xfrm>
        </p:grpSpPr>
        <p:sp>
          <p:nvSpPr>
            <p:cNvPr id="8" name="Oval 7"/>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6" descr="C:\temp\WinAzure_rgb_Wht_S.png"/>
            <p:cNvPicPr>
              <a:picLocks noChangeAspect="1" noChangeArrowheads="1"/>
            </p:cNvPicPr>
            <p:nvPr/>
          </p:nvPicPr>
          <p:blipFill rotWithShape="1">
            <a:blip r:embed="rId2">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files.softicons.com/download/system-icons/windows-8-metro-icons-by-dakirby309/png/512x512/Folders%20&amp;%20OS/Linux.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bwMode="auto">
            <a:xfrm>
              <a:off x="2314492" y="2130536"/>
              <a:ext cx="197134" cy="235237"/>
              <a:chOff x="3485" y="1766"/>
              <a:chExt cx="745" cy="889"/>
            </a:xfrm>
          </p:grpSpPr>
          <p:sp>
            <p:nvSpPr>
              <p:cNvPr id="12" name="Freeform 1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2000" kern="0" smtClean="0">
                  <a:solidFill>
                    <a:srgbClr val="000000"/>
                  </a:solidFill>
                </a:endParaRPr>
              </a:p>
            </p:txBody>
          </p:sp>
          <p:sp>
            <p:nvSpPr>
              <p:cNvPr id="13" name="Freeform 1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2000" kern="0" smtClean="0">
                  <a:solidFill>
                    <a:srgbClr val="000000"/>
                  </a:solidFill>
                </a:endParaRPr>
              </a:p>
            </p:txBody>
          </p:sp>
        </p:grpSp>
      </p:grpSp>
      <p:grpSp>
        <p:nvGrpSpPr>
          <p:cNvPr id="14" name="Group 13"/>
          <p:cNvGrpSpPr/>
          <p:nvPr/>
        </p:nvGrpSpPr>
        <p:grpSpPr>
          <a:xfrm>
            <a:off x="6794824" y="3178099"/>
            <a:ext cx="906342" cy="867556"/>
            <a:chOff x="2199148" y="3390553"/>
            <a:chExt cx="609600" cy="594360"/>
          </a:xfrm>
        </p:grpSpPr>
        <p:sp>
          <p:nvSpPr>
            <p:cNvPr id="15" name="Oval 14"/>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grpSp>
        <p:nvGrpSpPr>
          <p:cNvPr id="17" name="Group 16"/>
          <p:cNvGrpSpPr/>
          <p:nvPr/>
        </p:nvGrpSpPr>
        <p:grpSpPr>
          <a:xfrm>
            <a:off x="940880" y="4557479"/>
            <a:ext cx="906342" cy="867556"/>
            <a:chOff x="2203935" y="5009693"/>
            <a:chExt cx="609600" cy="594360"/>
          </a:xfrm>
        </p:grpSpPr>
        <p:sp>
          <p:nvSpPr>
            <p:cNvPr id="18" name="Oval 17"/>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2256866" y="5140354"/>
              <a:ext cx="500486" cy="316285"/>
            </a:xfrm>
            <a:prstGeom prst="rect">
              <a:avLst/>
            </a:prstGeom>
          </p:spPr>
          <p:txBody>
            <a:bodyPr wrap="none">
              <a:spAutoFit/>
            </a:bodyPr>
            <a:lstStyle/>
            <a:p>
              <a:r>
                <a:rPr lang="en-US" sz="2400" dirty="0" smtClean="0">
                  <a:solidFill>
                    <a:srgbClr val="FFFFFF"/>
                  </a:solidFill>
                </a:rPr>
                <a:t>OSS</a:t>
              </a:r>
              <a:endParaRPr lang="en-US" sz="2400" dirty="0">
                <a:solidFill>
                  <a:srgbClr val="FFFFFF"/>
                </a:solidFill>
              </a:endParaRPr>
            </a:p>
          </p:txBody>
        </p:sp>
      </p:grpSp>
      <p:sp>
        <p:nvSpPr>
          <p:cNvPr id="20" name="Rectangle 19"/>
          <p:cNvSpPr/>
          <p:nvPr/>
        </p:nvSpPr>
        <p:spPr>
          <a:xfrm>
            <a:off x="1880015" y="3202627"/>
            <a:ext cx="4401077" cy="954107"/>
          </a:xfrm>
          <a:prstGeom prst="rect">
            <a:avLst/>
          </a:prstGeom>
        </p:spPr>
        <p:txBody>
          <a:bodyPr wrap="none">
            <a:spAutoFit/>
          </a:bodyPr>
          <a:lstStyle/>
          <a:p>
            <a:r>
              <a:rPr lang="en-US" sz="2800" dirty="0" smtClean="0">
                <a:solidFill>
                  <a:srgbClr val="FFFFFF"/>
                </a:solidFill>
              </a:rPr>
              <a:t>Seamless transition </a:t>
            </a:r>
            <a:br>
              <a:rPr lang="en-US" sz="2800" dirty="0" smtClean="0">
                <a:solidFill>
                  <a:srgbClr val="FFFFFF"/>
                </a:solidFill>
              </a:rPr>
            </a:br>
            <a:r>
              <a:rPr lang="en-US" sz="2800" dirty="0" smtClean="0">
                <a:solidFill>
                  <a:srgbClr val="FFFFFF"/>
                </a:solidFill>
              </a:rPr>
              <a:t>from on-premises to cloud</a:t>
            </a:r>
          </a:p>
        </p:txBody>
      </p:sp>
      <p:sp>
        <p:nvSpPr>
          <p:cNvPr id="21" name="Freeform 13"/>
          <p:cNvSpPr>
            <a:spLocks noChangeAspect="1" noEditPoints="1"/>
          </p:cNvSpPr>
          <p:nvPr/>
        </p:nvSpPr>
        <p:spPr bwMode="auto">
          <a:xfrm>
            <a:off x="937268" y="3185995"/>
            <a:ext cx="917115" cy="920494"/>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2" name="Rectangle 21"/>
          <p:cNvSpPr/>
          <p:nvPr/>
        </p:nvSpPr>
        <p:spPr>
          <a:xfrm>
            <a:off x="7754278" y="2130071"/>
            <a:ext cx="4268348" cy="523220"/>
          </a:xfrm>
          <a:prstGeom prst="rect">
            <a:avLst/>
          </a:prstGeom>
        </p:spPr>
        <p:txBody>
          <a:bodyPr wrap="none">
            <a:spAutoFit/>
          </a:bodyPr>
          <a:lstStyle/>
          <a:p>
            <a:r>
              <a:rPr lang="en-US" sz="2800" dirty="0" smtClean="0">
                <a:solidFill>
                  <a:srgbClr val="FFFFFF"/>
                </a:solidFill>
              </a:rPr>
              <a:t>Faster Development Cycle</a:t>
            </a:r>
          </a:p>
        </p:txBody>
      </p:sp>
      <p:sp>
        <p:nvSpPr>
          <p:cNvPr id="23" name="Rectangle 22"/>
          <p:cNvSpPr/>
          <p:nvPr/>
        </p:nvSpPr>
        <p:spPr>
          <a:xfrm>
            <a:off x="1897478" y="2117205"/>
            <a:ext cx="2635530" cy="523220"/>
          </a:xfrm>
          <a:prstGeom prst="rect">
            <a:avLst/>
          </a:prstGeom>
        </p:spPr>
        <p:txBody>
          <a:bodyPr wrap="none">
            <a:spAutoFit/>
          </a:bodyPr>
          <a:lstStyle/>
          <a:p>
            <a:r>
              <a:rPr lang="en-US" sz="2800" dirty="0" smtClean="0">
                <a:solidFill>
                  <a:srgbClr val="FFFFFF"/>
                </a:solidFill>
              </a:rPr>
              <a:t>Totally Modular</a:t>
            </a:r>
          </a:p>
        </p:txBody>
      </p:sp>
      <p:grpSp>
        <p:nvGrpSpPr>
          <p:cNvPr id="24" name="Group 23"/>
          <p:cNvGrpSpPr/>
          <p:nvPr/>
        </p:nvGrpSpPr>
        <p:grpSpPr>
          <a:xfrm>
            <a:off x="6795969" y="1948286"/>
            <a:ext cx="888298" cy="850284"/>
            <a:chOff x="1785636" y="1768035"/>
            <a:chExt cx="609600" cy="594360"/>
          </a:xfrm>
        </p:grpSpPr>
        <p:sp>
          <p:nvSpPr>
            <p:cNvPr id="25" name="Oval 24"/>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a:solidFill>
                  <a:srgbClr val="FFFFFF"/>
                </a:solidFill>
              </a:endParaRPr>
            </a:p>
          </p:txBody>
        </p:sp>
      </p:grpSp>
      <p:grpSp>
        <p:nvGrpSpPr>
          <p:cNvPr id="27" name="Group 26"/>
          <p:cNvGrpSpPr/>
          <p:nvPr/>
        </p:nvGrpSpPr>
        <p:grpSpPr>
          <a:xfrm>
            <a:off x="951466" y="1961252"/>
            <a:ext cx="888298" cy="850284"/>
            <a:chOff x="1795746" y="3978504"/>
            <a:chExt cx="609600" cy="594360"/>
          </a:xfrm>
        </p:grpSpPr>
        <p:sp>
          <p:nvSpPr>
            <p:cNvPr id="28" name="Oval 27"/>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a:solidFill>
                  <a:srgbClr val="FFFFFF"/>
                </a:solidFill>
              </a:endParaRPr>
            </a:p>
          </p:txBody>
        </p:sp>
      </p:grpSp>
      <p:sp>
        <p:nvSpPr>
          <p:cNvPr id="30" name="Freeform 5"/>
          <p:cNvSpPr>
            <a:spLocks noEditPoints="1"/>
          </p:cNvSpPr>
          <p:nvPr/>
        </p:nvSpPr>
        <p:spPr bwMode="auto">
          <a:xfrm>
            <a:off x="4784301" y="5816061"/>
            <a:ext cx="878847" cy="83731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35"/>
          <p:cNvSpPr>
            <a:spLocks/>
          </p:cNvSpPr>
          <p:nvPr/>
        </p:nvSpPr>
        <p:spPr bwMode="black">
          <a:xfrm>
            <a:off x="4940154" y="5951144"/>
            <a:ext cx="558982" cy="51326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32" name="Rectangle 31"/>
          <p:cNvSpPr/>
          <p:nvPr/>
        </p:nvSpPr>
        <p:spPr>
          <a:xfrm>
            <a:off x="5765191" y="5850772"/>
            <a:ext cx="1155957" cy="769441"/>
          </a:xfrm>
          <a:prstGeom prst="rect">
            <a:avLst/>
          </a:prstGeom>
        </p:spPr>
        <p:txBody>
          <a:bodyPr wrap="none">
            <a:spAutoFit/>
          </a:bodyPr>
          <a:lstStyle/>
          <a:p>
            <a:r>
              <a:rPr lang="en-US" sz="4400" dirty="0" smtClean="0">
                <a:solidFill>
                  <a:srgbClr val="FFFFFF"/>
                </a:solidFill>
              </a:rPr>
              <a:t>Fast</a:t>
            </a:r>
          </a:p>
        </p:txBody>
      </p:sp>
    </p:spTree>
    <p:extLst>
      <p:ext uri="{BB962C8B-B14F-4D97-AF65-F5344CB8AC3E}">
        <p14:creationId xmlns:p14="http://schemas.microsoft.com/office/powerpoint/2010/main" val="153586830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ASP.NET Core</a:t>
            </a:r>
            <a:br>
              <a:rPr lang="en-US" dirty="0" smtClean="0"/>
            </a:br>
            <a:r>
              <a:rPr lang="en-US" dirty="0"/>
              <a:t>	</a:t>
            </a:r>
            <a:r>
              <a:rPr lang="en-US" dirty="0" smtClean="0"/>
              <a:t>What and Why</a:t>
            </a:r>
            <a:endParaRPr lang="en-US" dirty="0"/>
          </a:p>
        </p:txBody>
      </p:sp>
      <p:sp>
        <p:nvSpPr>
          <p:cNvPr id="2" name="Text Placeholder 1"/>
          <p:cNvSpPr>
            <a:spLocks noGrp="1"/>
          </p:cNvSpPr>
          <p:nvPr>
            <p:ph type="body" sz="quarter" idx="12"/>
          </p:nvPr>
        </p:nvSpPr>
        <p:spPr/>
        <p:txBody>
          <a:bodyPr/>
          <a:lstStyle/>
          <a:p>
            <a:r>
              <a:rPr lang="en-US" dirty="0" smtClean="0"/>
              <a:t>Ovais Mehboob &amp; </a:t>
            </a:r>
            <a:r>
              <a:rPr lang="en-US" dirty="0" err="1"/>
              <a:t>Vlatko</a:t>
            </a:r>
            <a:r>
              <a:rPr lang="en-US" dirty="0"/>
              <a:t> </a:t>
            </a:r>
            <a:r>
              <a:rPr lang="en-US" dirty="0" err="1"/>
              <a:t>Stojanovski</a:t>
            </a:r>
            <a:endParaRPr lang="en-US" dirty="0"/>
          </a:p>
        </p:txBody>
      </p:sp>
    </p:spTree>
    <p:extLst>
      <p:ext uri="{BB962C8B-B14F-4D97-AF65-F5344CB8AC3E}">
        <p14:creationId xmlns:p14="http://schemas.microsoft.com/office/powerpoint/2010/main" val="2785803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Agility</a:t>
            </a:r>
            <a:endParaRPr lang="en-US" dirty="0"/>
          </a:p>
        </p:txBody>
      </p:sp>
      <p:sp>
        <p:nvSpPr>
          <p:cNvPr id="11" name="Rectangle 10"/>
          <p:cNvSpPr/>
          <p:nvPr/>
        </p:nvSpPr>
        <p:spPr>
          <a:xfrm>
            <a:off x="2395236" y="1838487"/>
            <a:ext cx="4268348" cy="523220"/>
          </a:xfrm>
          <a:prstGeom prst="rect">
            <a:avLst/>
          </a:prstGeom>
        </p:spPr>
        <p:txBody>
          <a:bodyPr wrap="none">
            <a:spAutoFit/>
          </a:bodyPr>
          <a:lstStyle/>
          <a:p>
            <a:r>
              <a:rPr lang="en-US" sz="2800" dirty="0" smtClean="0">
                <a:solidFill>
                  <a:srgbClr val="FFFFFF"/>
                </a:solidFill>
              </a:rPr>
              <a:t>Faster Development Cycle</a:t>
            </a:r>
          </a:p>
        </p:txBody>
      </p:sp>
      <p:sp>
        <p:nvSpPr>
          <p:cNvPr id="12" name="Content Placeholder 2"/>
          <p:cNvSpPr>
            <a:spLocks noGrp="1"/>
          </p:cNvSpPr>
          <p:nvPr>
            <p:ph type="body" sz="quarter" idx="4294967295"/>
          </p:nvPr>
        </p:nvSpPr>
        <p:spPr>
          <a:xfrm>
            <a:off x="1875427" y="2470593"/>
            <a:ext cx="5704300" cy="1255728"/>
          </a:xfrm>
          <a:prstGeom prst="rect">
            <a:avLst/>
          </a:prstGeom>
        </p:spPr>
        <p:txBody>
          <a:bodyPr/>
          <a:lstStyle/>
          <a:p>
            <a:r>
              <a:rPr lang="en-US" sz="2400" dirty="0">
                <a:latin typeface="+mn-lt"/>
              </a:rPr>
              <a:t>Features are shipped as packages</a:t>
            </a:r>
          </a:p>
          <a:p>
            <a:r>
              <a:rPr lang="en-US" sz="2400" dirty="0">
                <a:latin typeface="+mn-lt"/>
              </a:rPr>
              <a:t>Framework ships as part of the application</a:t>
            </a:r>
            <a:endParaRPr lang="en-US" sz="2400" dirty="0" smtClean="0">
              <a:latin typeface="+mn-lt"/>
            </a:endParaRPr>
          </a:p>
        </p:txBody>
      </p:sp>
      <p:sp>
        <p:nvSpPr>
          <p:cNvPr id="13" name="Oval 12"/>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a:xfrm>
            <a:off x="2405346" y="4048956"/>
            <a:ext cx="2297552" cy="523220"/>
          </a:xfrm>
          <a:prstGeom prst="rect">
            <a:avLst/>
          </a:prstGeom>
        </p:spPr>
        <p:txBody>
          <a:bodyPr wrap="none">
            <a:spAutoFit/>
          </a:bodyPr>
          <a:lstStyle/>
          <a:p>
            <a:r>
              <a:rPr lang="en-US" sz="2800" dirty="0" smtClean="0">
                <a:solidFill>
                  <a:srgbClr val="FFFFFF"/>
                </a:solidFill>
              </a:rPr>
              <a:t>More Control</a:t>
            </a:r>
          </a:p>
        </p:txBody>
      </p:sp>
      <p:sp>
        <p:nvSpPr>
          <p:cNvPr id="15" name="Content Placeholder 2"/>
          <p:cNvSpPr>
            <a:spLocks noGrp="1"/>
          </p:cNvSpPr>
          <p:nvPr>
            <p:ph type="body" sz="quarter" idx="4294967295"/>
          </p:nvPr>
        </p:nvSpPr>
        <p:spPr>
          <a:xfrm>
            <a:off x="1885536" y="4681061"/>
            <a:ext cx="10044810" cy="1329595"/>
          </a:xfrm>
          <a:prstGeom prst="rect">
            <a:avLst/>
          </a:prstGeom>
        </p:spPr>
        <p:txBody>
          <a:bodyPr/>
          <a:lstStyle/>
          <a:p>
            <a:r>
              <a:rPr lang="en-US" sz="2400" dirty="0" smtClean="0">
                <a:latin typeface="+mn-lt"/>
              </a:rPr>
              <a:t>Zero </a:t>
            </a:r>
            <a:r>
              <a:rPr lang="en-US" sz="2400" dirty="0">
                <a:latin typeface="+mn-lt"/>
              </a:rPr>
              <a:t>day security bugs patched by Microsoft</a:t>
            </a:r>
          </a:p>
          <a:p>
            <a:r>
              <a:rPr lang="en-US" sz="2400" dirty="0">
                <a:latin typeface="+mn-lt"/>
              </a:rPr>
              <a:t>Same code runs in development and production</a:t>
            </a:r>
          </a:p>
          <a:p>
            <a:r>
              <a:rPr lang="en-US" sz="2400" dirty="0">
                <a:latin typeface="+mn-lt"/>
              </a:rPr>
              <a:t>Developer opts into new versions, allowing breaking </a:t>
            </a:r>
            <a:r>
              <a:rPr lang="en-US" sz="2400" dirty="0" smtClean="0">
                <a:latin typeface="+mn-lt"/>
              </a:rPr>
              <a:t>changes</a:t>
            </a:r>
            <a:endParaRPr lang="en-US" sz="1800" dirty="0" smtClean="0">
              <a:latin typeface="+mn-lt"/>
            </a:endParaRPr>
          </a:p>
        </p:txBody>
      </p:sp>
      <p:sp>
        <p:nvSpPr>
          <p:cNvPr id="16" name="Oval 15"/>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18"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Tree>
    <p:extLst>
      <p:ext uri="{BB962C8B-B14F-4D97-AF65-F5344CB8AC3E}">
        <p14:creationId xmlns:p14="http://schemas.microsoft.com/office/powerpoint/2010/main" val="277505129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Fast</a:t>
            </a:r>
            <a:endParaRPr lang="en-US" dirty="0"/>
          </a:p>
        </p:txBody>
      </p:sp>
      <p:sp>
        <p:nvSpPr>
          <p:cNvPr id="4" name="Rectangle 3"/>
          <p:cNvSpPr/>
          <p:nvPr/>
        </p:nvSpPr>
        <p:spPr>
          <a:xfrm>
            <a:off x="2405346" y="1784966"/>
            <a:ext cx="3611117" cy="523220"/>
          </a:xfrm>
          <a:prstGeom prst="rect">
            <a:avLst/>
          </a:prstGeom>
        </p:spPr>
        <p:txBody>
          <a:bodyPr wrap="none">
            <a:spAutoFit/>
          </a:bodyPr>
          <a:lstStyle/>
          <a:p>
            <a:r>
              <a:rPr lang="en-US" sz="2800" dirty="0" smtClean="0">
                <a:solidFill>
                  <a:srgbClr val="FFFFFF"/>
                </a:solidFill>
              </a:rPr>
              <a:t>Runtime Performance</a:t>
            </a:r>
          </a:p>
        </p:txBody>
      </p:sp>
      <p:sp>
        <p:nvSpPr>
          <p:cNvPr id="5" name="Content Placeholder 2"/>
          <p:cNvSpPr>
            <a:spLocks noGrp="1"/>
          </p:cNvSpPr>
          <p:nvPr>
            <p:ph type="body" sz="quarter" idx="4294967295"/>
          </p:nvPr>
        </p:nvSpPr>
        <p:spPr>
          <a:xfrm>
            <a:off x="1885537" y="2417071"/>
            <a:ext cx="7685500" cy="1735860"/>
          </a:xfrm>
          <a:prstGeom prst="rect">
            <a:avLst/>
          </a:prstGeom>
        </p:spPr>
        <p:txBody>
          <a:bodyPr/>
          <a:lstStyle/>
          <a:p>
            <a:r>
              <a:rPr lang="en-US" sz="2400" dirty="0">
                <a:latin typeface="+mn-lt"/>
              </a:rPr>
              <a:t>Faster startup times</a:t>
            </a:r>
          </a:p>
          <a:p>
            <a:r>
              <a:rPr lang="en-US" sz="2400" dirty="0">
                <a:latin typeface="+mn-lt"/>
              </a:rPr>
              <a:t>Lower memory / higher density (&gt; 90% reduction)</a:t>
            </a:r>
          </a:p>
          <a:p>
            <a:r>
              <a:rPr lang="en-US" sz="2400" dirty="0">
                <a:latin typeface="+mn-lt"/>
              </a:rPr>
              <a:t>Modular, opt into just features needed</a:t>
            </a:r>
          </a:p>
          <a:p>
            <a:r>
              <a:rPr lang="en-US" sz="2400" dirty="0">
                <a:latin typeface="+mn-lt"/>
              </a:rPr>
              <a:t>Use a raw socket, framework or both</a:t>
            </a:r>
            <a:endParaRPr lang="en-US" sz="2400" dirty="0" smtClean="0">
              <a:latin typeface="+mn-lt"/>
            </a:endParaRPr>
          </a:p>
        </p:txBody>
      </p:sp>
      <p:sp>
        <p:nvSpPr>
          <p:cNvPr id="6" name="Oval 5"/>
          <p:cNvSpPr/>
          <p:nvPr/>
        </p:nvSpPr>
        <p:spPr bwMode="auto">
          <a:xfrm>
            <a:off x="1795746" y="171451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2405346" y="4342031"/>
            <a:ext cx="6851106" cy="523220"/>
          </a:xfrm>
          <a:prstGeom prst="rect">
            <a:avLst/>
          </a:prstGeom>
        </p:spPr>
        <p:txBody>
          <a:bodyPr wrap="none">
            <a:spAutoFit/>
          </a:bodyPr>
          <a:lstStyle/>
          <a:p>
            <a:r>
              <a:rPr lang="en-US" sz="2800" dirty="0" smtClean="0">
                <a:solidFill>
                  <a:srgbClr val="FFFFFF"/>
                </a:solidFill>
              </a:rPr>
              <a:t>Development productivity and low friction</a:t>
            </a:r>
          </a:p>
        </p:txBody>
      </p:sp>
      <p:sp>
        <p:nvSpPr>
          <p:cNvPr id="8" name="Content Placeholder 2"/>
          <p:cNvSpPr>
            <a:spLocks noGrp="1"/>
          </p:cNvSpPr>
          <p:nvPr>
            <p:ph type="body" sz="quarter" idx="4294967295"/>
          </p:nvPr>
        </p:nvSpPr>
        <p:spPr>
          <a:xfrm>
            <a:off x="1885536" y="4974136"/>
            <a:ext cx="10044810" cy="1735860"/>
          </a:xfrm>
          <a:prstGeom prst="rect">
            <a:avLst/>
          </a:prstGeom>
        </p:spPr>
        <p:txBody>
          <a:bodyPr/>
          <a:lstStyle/>
          <a:p>
            <a:pPr lvl="1"/>
            <a:r>
              <a:rPr lang="en-US" dirty="0" smtClean="0"/>
              <a:t>Edit code and refresh browser</a:t>
            </a:r>
            <a:endParaRPr lang="en-US" dirty="0"/>
          </a:p>
          <a:p>
            <a:pPr lvl="1"/>
            <a:r>
              <a:rPr lang="en-US" dirty="0" smtClean="0"/>
              <a:t>Flexibility of dynamic environment with the power of .NET</a:t>
            </a:r>
          </a:p>
          <a:p>
            <a:pPr lvl="1"/>
            <a:r>
              <a:rPr lang="en-US" dirty="0" smtClean="0"/>
              <a:t>Develop </a:t>
            </a:r>
            <a:r>
              <a:rPr lang="en-US" dirty="0"/>
              <a:t>with Visual Studio, third party and cloud </a:t>
            </a:r>
            <a:r>
              <a:rPr lang="en-US" dirty="0" smtClean="0"/>
              <a:t>editors</a:t>
            </a:r>
          </a:p>
          <a:p>
            <a:pPr lvl="1"/>
            <a:endParaRPr lang="en-US" dirty="0"/>
          </a:p>
        </p:txBody>
      </p:sp>
      <p:sp>
        <p:nvSpPr>
          <p:cNvPr id="9" name="Oval 8"/>
          <p:cNvSpPr/>
          <p:nvPr/>
        </p:nvSpPr>
        <p:spPr bwMode="auto">
          <a:xfrm>
            <a:off x="1795746" y="4271579"/>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35"/>
          <p:cNvSpPr>
            <a:spLocks/>
          </p:cNvSpPr>
          <p:nvPr/>
        </p:nvSpPr>
        <p:spPr bwMode="black">
          <a:xfrm>
            <a:off x="1919737" y="1829065"/>
            <a:ext cx="364738" cy="352813"/>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11" name="Freeform 124"/>
          <p:cNvSpPr>
            <a:spLocks/>
          </p:cNvSpPr>
          <p:nvPr/>
        </p:nvSpPr>
        <p:spPr bwMode="black">
          <a:xfrm>
            <a:off x="1935328" y="4413470"/>
            <a:ext cx="330437" cy="291267"/>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Tree>
    <p:extLst>
      <p:ext uri="{BB962C8B-B14F-4D97-AF65-F5344CB8AC3E}">
        <p14:creationId xmlns:p14="http://schemas.microsoft.com/office/powerpoint/2010/main" val="14962589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Cloud</a:t>
            </a:r>
            <a:endParaRPr lang="en-US" dirty="0"/>
          </a:p>
        </p:txBody>
      </p:sp>
      <p:sp>
        <p:nvSpPr>
          <p:cNvPr id="4" name="Rectangle 3"/>
          <p:cNvSpPr/>
          <p:nvPr/>
        </p:nvSpPr>
        <p:spPr>
          <a:xfrm>
            <a:off x="2405346" y="2976166"/>
            <a:ext cx="2092304" cy="523220"/>
          </a:xfrm>
          <a:prstGeom prst="rect">
            <a:avLst/>
          </a:prstGeom>
        </p:spPr>
        <p:txBody>
          <a:bodyPr wrap="none">
            <a:spAutoFit/>
          </a:bodyPr>
          <a:lstStyle/>
          <a:p>
            <a:r>
              <a:rPr lang="en-US" sz="2800" dirty="0" smtClean="0">
                <a:solidFill>
                  <a:srgbClr val="FFFFFF"/>
                </a:solidFill>
              </a:rPr>
              <a:t>Cloud ready</a:t>
            </a:r>
          </a:p>
        </p:txBody>
      </p:sp>
      <p:sp>
        <p:nvSpPr>
          <p:cNvPr id="5" name="Content Placeholder 2"/>
          <p:cNvSpPr>
            <a:spLocks noGrp="1"/>
          </p:cNvSpPr>
          <p:nvPr>
            <p:ph type="body" sz="quarter" idx="4294967295"/>
          </p:nvPr>
        </p:nvSpPr>
        <p:spPr>
          <a:xfrm>
            <a:off x="1885537" y="3497262"/>
            <a:ext cx="7685500" cy="1329595"/>
          </a:xfrm>
          <a:prstGeom prst="rect">
            <a:avLst/>
          </a:prstGeom>
        </p:spPr>
        <p:txBody>
          <a:bodyPr/>
          <a:lstStyle/>
          <a:p>
            <a:r>
              <a:rPr lang="en-US" sz="2400" dirty="0" smtClean="0">
                <a:latin typeface="+mn-lt"/>
              </a:rPr>
              <a:t>Configuration</a:t>
            </a:r>
          </a:p>
          <a:p>
            <a:r>
              <a:rPr lang="en-US" sz="2400" dirty="0" smtClean="0">
                <a:latin typeface="+mn-lt"/>
              </a:rPr>
              <a:t>Session</a:t>
            </a:r>
          </a:p>
          <a:p>
            <a:r>
              <a:rPr lang="en-US" sz="2400" dirty="0" smtClean="0">
                <a:latin typeface="+mn-lt"/>
              </a:rPr>
              <a:t>Cache</a:t>
            </a:r>
          </a:p>
        </p:txBody>
      </p:sp>
      <p:sp>
        <p:nvSpPr>
          <p:cNvPr id="6" name="Rectangle 5"/>
          <p:cNvSpPr/>
          <p:nvPr/>
        </p:nvSpPr>
        <p:spPr>
          <a:xfrm>
            <a:off x="2405346" y="5015514"/>
            <a:ext cx="2008883" cy="523220"/>
          </a:xfrm>
          <a:prstGeom prst="rect">
            <a:avLst/>
          </a:prstGeom>
        </p:spPr>
        <p:txBody>
          <a:bodyPr wrap="none">
            <a:spAutoFit/>
          </a:bodyPr>
          <a:lstStyle/>
          <a:p>
            <a:r>
              <a:rPr lang="en-US" sz="2800" dirty="0" smtClean="0">
                <a:solidFill>
                  <a:srgbClr val="FFFFFF"/>
                </a:solidFill>
              </a:rPr>
              <a:t>Diagnostics</a:t>
            </a:r>
          </a:p>
        </p:txBody>
      </p:sp>
      <p:sp>
        <p:nvSpPr>
          <p:cNvPr id="7" name="Content Placeholder 2"/>
          <p:cNvSpPr>
            <a:spLocks noGrp="1"/>
          </p:cNvSpPr>
          <p:nvPr>
            <p:ph type="body" sz="quarter" idx="4294967295"/>
          </p:nvPr>
        </p:nvSpPr>
        <p:spPr>
          <a:xfrm>
            <a:off x="1885536" y="5554662"/>
            <a:ext cx="10044810" cy="923330"/>
          </a:xfrm>
          <a:prstGeom prst="rect">
            <a:avLst/>
          </a:prstGeom>
        </p:spPr>
        <p:txBody>
          <a:bodyPr/>
          <a:lstStyle/>
          <a:p>
            <a:pPr lvl="1"/>
            <a:r>
              <a:rPr lang="en-US" dirty="0" smtClean="0"/>
              <a:t>Run/Debug in Cloud</a:t>
            </a:r>
          </a:p>
          <a:p>
            <a:pPr lvl="1"/>
            <a:r>
              <a:rPr lang="en-US" dirty="0" smtClean="0"/>
              <a:t>Tracing/Logging without re-deploy</a:t>
            </a:r>
            <a:endParaRPr lang="en-US" dirty="0"/>
          </a:p>
        </p:txBody>
      </p:sp>
      <p:sp>
        <p:nvSpPr>
          <p:cNvPr id="8" name="Oval 7"/>
          <p:cNvSpPr/>
          <p:nvPr/>
        </p:nvSpPr>
        <p:spPr bwMode="auto">
          <a:xfrm>
            <a:off x="1795746" y="4945062"/>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2412592" y="1817231"/>
            <a:ext cx="7539756" cy="523220"/>
          </a:xfrm>
          <a:prstGeom prst="rect">
            <a:avLst/>
          </a:prstGeom>
        </p:spPr>
        <p:txBody>
          <a:bodyPr wrap="none">
            <a:spAutoFit/>
          </a:bodyPr>
          <a:lstStyle/>
          <a:p>
            <a:r>
              <a:rPr lang="en-US" sz="2800" dirty="0" smtClean="0">
                <a:solidFill>
                  <a:srgbClr val="FFFFFF"/>
                </a:solidFill>
              </a:rPr>
              <a:t>Seamless transition from on-premises to cloud</a:t>
            </a:r>
          </a:p>
        </p:txBody>
      </p:sp>
      <p:sp>
        <p:nvSpPr>
          <p:cNvPr id="10" name="Freeform 13"/>
          <p:cNvSpPr>
            <a:spLocks noChangeAspect="1" noEditPoints="1"/>
          </p:cNvSpPr>
          <p:nvPr/>
        </p:nvSpPr>
        <p:spPr bwMode="auto">
          <a:xfrm>
            <a:off x="1797487" y="1744662"/>
            <a:ext cx="616846" cy="61911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13"/>
          <p:cNvSpPr>
            <a:spLocks noChangeAspect="1" noEditPoints="1"/>
          </p:cNvSpPr>
          <p:nvPr/>
        </p:nvSpPr>
        <p:spPr bwMode="auto">
          <a:xfrm>
            <a:off x="1792123" y="2880955"/>
            <a:ext cx="616846" cy="61911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7"/>
          <p:cNvSpPr>
            <a:spLocks noEditPoints="1"/>
          </p:cNvSpPr>
          <p:nvPr/>
        </p:nvSpPr>
        <p:spPr bwMode="black">
          <a:xfrm>
            <a:off x="1917922" y="5069937"/>
            <a:ext cx="365248" cy="344610"/>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Tree>
    <p:extLst>
      <p:ext uri="{BB962C8B-B14F-4D97-AF65-F5344CB8AC3E}">
        <p14:creationId xmlns:p14="http://schemas.microsoft.com/office/powerpoint/2010/main" val="372538940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Cross Platform</a:t>
            </a:r>
            <a:endParaRPr lang="en-US" dirty="0"/>
          </a:p>
        </p:txBody>
      </p:sp>
      <p:sp>
        <p:nvSpPr>
          <p:cNvPr id="4" name="Rectangle 3"/>
          <p:cNvSpPr/>
          <p:nvPr/>
        </p:nvSpPr>
        <p:spPr>
          <a:xfrm>
            <a:off x="2813535" y="3493532"/>
            <a:ext cx="1272721" cy="523220"/>
          </a:xfrm>
          <a:prstGeom prst="rect">
            <a:avLst/>
          </a:prstGeom>
        </p:spPr>
        <p:txBody>
          <a:bodyPr wrap="none">
            <a:spAutoFit/>
          </a:bodyPr>
          <a:lstStyle/>
          <a:p>
            <a:r>
              <a:rPr lang="en-US" sz="2800" dirty="0" smtClean="0">
                <a:solidFill>
                  <a:srgbClr val="FFFFFF"/>
                </a:solidFill>
              </a:rPr>
              <a:t>Editors</a:t>
            </a:r>
          </a:p>
        </p:txBody>
      </p:sp>
      <p:sp>
        <p:nvSpPr>
          <p:cNvPr id="5" name="Content Placeholder 2"/>
          <p:cNvSpPr>
            <a:spLocks noGrp="1"/>
          </p:cNvSpPr>
          <p:nvPr>
            <p:ph type="body" sz="quarter" idx="4294967295"/>
          </p:nvPr>
        </p:nvSpPr>
        <p:spPr>
          <a:xfrm>
            <a:off x="2820781" y="3984913"/>
            <a:ext cx="7685500" cy="923330"/>
          </a:xfrm>
          <a:prstGeom prst="rect">
            <a:avLst/>
          </a:prstGeom>
        </p:spPr>
        <p:txBody>
          <a:bodyPr/>
          <a:lstStyle/>
          <a:p>
            <a:r>
              <a:rPr lang="en-US" sz="2400" dirty="0" smtClean="0">
                <a:latin typeface="+mn-lt"/>
              </a:rPr>
              <a:t>Visual Studio, Text, Cloud editors</a:t>
            </a:r>
          </a:p>
          <a:p>
            <a:r>
              <a:rPr lang="en-US" sz="2400" dirty="0" smtClean="0">
                <a:latin typeface="+mn-lt"/>
              </a:rPr>
              <a:t>No editors (command line)</a:t>
            </a:r>
          </a:p>
        </p:txBody>
      </p:sp>
      <p:sp>
        <p:nvSpPr>
          <p:cNvPr id="6" name="Rectangle 5"/>
          <p:cNvSpPr/>
          <p:nvPr/>
        </p:nvSpPr>
        <p:spPr>
          <a:xfrm>
            <a:off x="2813535" y="5080145"/>
            <a:ext cx="5259838" cy="523220"/>
          </a:xfrm>
          <a:prstGeom prst="rect">
            <a:avLst/>
          </a:prstGeom>
        </p:spPr>
        <p:txBody>
          <a:bodyPr wrap="none">
            <a:spAutoFit/>
          </a:bodyPr>
          <a:lstStyle/>
          <a:p>
            <a:r>
              <a:rPr lang="en-US" sz="2800" dirty="0" smtClean="0">
                <a:solidFill>
                  <a:srgbClr val="FFFFFF"/>
                </a:solidFill>
              </a:rPr>
              <a:t>Open Source with Contributions</a:t>
            </a:r>
          </a:p>
        </p:txBody>
      </p:sp>
      <p:sp>
        <p:nvSpPr>
          <p:cNvPr id="7" name="Oval 6"/>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2820781" y="1958062"/>
            <a:ext cx="1511952" cy="523220"/>
          </a:xfrm>
          <a:prstGeom prst="rect">
            <a:avLst/>
          </a:prstGeom>
        </p:spPr>
        <p:txBody>
          <a:bodyPr wrap="none">
            <a:spAutoFit/>
          </a:bodyPr>
          <a:lstStyle/>
          <a:p>
            <a:r>
              <a:rPr lang="en-US" sz="2800" dirty="0" smtClean="0">
                <a:solidFill>
                  <a:srgbClr val="FFFFFF"/>
                </a:solidFill>
              </a:rPr>
              <a:t>Runtime</a:t>
            </a:r>
          </a:p>
        </p:txBody>
      </p:sp>
      <p:sp>
        <p:nvSpPr>
          <p:cNvPr id="9" name="Oval 8"/>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2"/>
          <p:cNvSpPr>
            <a:spLocks noGrp="1"/>
          </p:cNvSpPr>
          <p:nvPr>
            <p:ph type="body" sz="quarter" idx="4294967295"/>
          </p:nvPr>
        </p:nvSpPr>
        <p:spPr>
          <a:xfrm>
            <a:off x="2784860" y="2520813"/>
            <a:ext cx="7685500" cy="517065"/>
          </a:xfrm>
          <a:prstGeom prst="rect">
            <a:avLst/>
          </a:prstGeom>
        </p:spPr>
        <p:txBody>
          <a:bodyPr/>
          <a:lstStyle/>
          <a:p>
            <a:r>
              <a:rPr lang="en-US" sz="2400" dirty="0" smtClean="0">
                <a:latin typeface="+mn-lt"/>
              </a:rPr>
              <a:t>Windows, Mac, Linux</a:t>
            </a:r>
          </a:p>
        </p:txBody>
      </p:sp>
      <p:pic>
        <p:nvPicPr>
          <p:cNvPr id="12" name="Picture 6" descr="C:\temp\WinAzure_rgb_Wht_S.png"/>
          <p:cNvPicPr>
            <a:picLocks noChangeAspect="1" noChangeArrowheads="1"/>
          </p:cNvPicPr>
          <p:nvPr/>
        </p:nvPicPr>
        <p:blipFill rotWithShape="1">
          <a:blip r:embed="rId2">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files.softicons.com/download/system-icons/windows-8-metro-icons-by-dakirby309/png/512x512/Folders%20&amp;%20OS/Linux.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a:grpSpLocks noChangeAspect="1"/>
          </p:cNvGrpSpPr>
          <p:nvPr/>
        </p:nvGrpSpPr>
        <p:grpSpPr bwMode="auto">
          <a:xfrm>
            <a:off x="2314492" y="2130536"/>
            <a:ext cx="197134" cy="235237"/>
            <a:chOff x="3485" y="1766"/>
            <a:chExt cx="745" cy="889"/>
          </a:xfrm>
        </p:grpSpPr>
        <p:sp>
          <p:nvSpPr>
            <p:cNvPr id="15" name="Freeform 14"/>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smtClean="0">
                <a:solidFill>
                  <a:srgbClr val="000000"/>
                </a:solidFill>
              </a:endParaRPr>
            </a:p>
          </p:txBody>
        </p:sp>
        <p:sp>
          <p:nvSpPr>
            <p:cNvPr id="16" name="Freeform 1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smtClean="0">
                <a:solidFill>
                  <a:srgbClr val="000000"/>
                </a:solidFill>
              </a:endParaRPr>
            </a:p>
          </p:txBody>
        </p:sp>
      </p:grpSp>
      <p:sp>
        <p:nvSpPr>
          <p:cNvPr id="17"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17"/>
          <p:cNvSpPr/>
          <p:nvPr/>
        </p:nvSpPr>
        <p:spPr>
          <a:xfrm>
            <a:off x="2237665" y="5131742"/>
            <a:ext cx="606256" cy="369332"/>
          </a:xfrm>
          <a:prstGeom prst="rect">
            <a:avLst/>
          </a:prstGeom>
        </p:spPr>
        <p:txBody>
          <a:bodyPr wrap="none">
            <a:spAutoFit/>
          </a:bodyPr>
          <a:lstStyle/>
          <a:p>
            <a:r>
              <a:rPr lang="en-US" dirty="0" smtClean="0">
                <a:solidFill>
                  <a:srgbClr val="FFFFFF"/>
                </a:solidFill>
              </a:rPr>
              <a:t>OSS</a:t>
            </a:r>
            <a:endParaRPr lang="en-US" dirty="0">
              <a:solidFill>
                <a:srgbClr val="FFFFFF"/>
              </a:solidFill>
            </a:endParaRPr>
          </a:p>
        </p:txBody>
      </p:sp>
    </p:spTree>
    <p:extLst>
      <p:ext uri="{BB962C8B-B14F-4D97-AF65-F5344CB8AC3E}">
        <p14:creationId xmlns:p14="http://schemas.microsoft.com/office/powerpoint/2010/main" val="289809009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2015 in a Nutshell</a:t>
            </a:r>
          </a:p>
        </p:txBody>
      </p:sp>
      <p:sp>
        <p:nvSpPr>
          <p:cNvPr id="4" name="Rectangle 3"/>
          <p:cNvSpPr/>
          <p:nvPr/>
        </p:nvSpPr>
        <p:spPr bwMode="auto">
          <a:xfrm>
            <a:off x="6509255" y="4277558"/>
            <a:ext cx="4612214" cy="1872296"/>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endParaRPr lang="en-US" sz="2800" dirty="0">
              <a:gradFill>
                <a:gsLst>
                  <a:gs pos="14679">
                    <a:srgbClr val="FFFFFF"/>
                  </a:gs>
                  <a:gs pos="38000">
                    <a:srgbClr val="FFFFFF"/>
                  </a:gs>
                </a:gsLst>
                <a:lin ang="5400000" scaled="1"/>
              </a:gradFill>
              <a:latin typeface="Segoe UI Light"/>
            </a:endParaRPr>
          </a:p>
        </p:txBody>
      </p:sp>
      <p:sp>
        <p:nvSpPr>
          <p:cNvPr id="5" name="Rectangle 4"/>
          <p:cNvSpPr/>
          <p:nvPr/>
        </p:nvSpPr>
        <p:spPr bwMode="auto">
          <a:xfrm>
            <a:off x="1214867" y="3738995"/>
            <a:ext cx="5239264" cy="2410858"/>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r>
              <a:rPr lang="en-US" sz="2800" dirty="0">
                <a:gradFill>
                  <a:gsLst>
                    <a:gs pos="14679">
                      <a:srgbClr val="FFFFFF"/>
                    </a:gs>
                    <a:gs pos="38000">
                      <a:srgbClr val="FFFFFF"/>
                    </a:gs>
                  </a:gsLst>
                  <a:lin ang="5400000" scaled="1"/>
                </a:gradFill>
                <a:latin typeface="Segoe UI Light"/>
              </a:rPr>
              <a:t>  </a:t>
            </a:r>
          </a:p>
        </p:txBody>
      </p:sp>
      <p:sp>
        <p:nvSpPr>
          <p:cNvPr id="6" name="TextBox 5"/>
          <p:cNvSpPr txBox="1"/>
          <p:nvPr/>
        </p:nvSpPr>
        <p:spPr>
          <a:xfrm>
            <a:off x="1280603" y="4269080"/>
            <a:ext cx="5173526"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7" name="TextBox 6"/>
          <p:cNvSpPr txBox="1"/>
          <p:nvPr/>
        </p:nvSpPr>
        <p:spPr>
          <a:xfrm>
            <a:off x="6592653" y="4280755"/>
            <a:ext cx="4424508"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a:t>
            </a:r>
            <a:r>
              <a:rPr lang="en-US" sz="2800" dirty="0" smtClean="0">
                <a:solidFill>
                  <a:srgbClr val="FFFFFF"/>
                </a:solidFill>
                <a:latin typeface="Segoe UI Semibold" panose="020B0702040204020203" pitchFamily="34" charset="0"/>
                <a:cs typeface="Segoe UI Semibold" panose="020B0702040204020203" pitchFamily="34" charset="0"/>
              </a:rPr>
              <a:t>Core</a:t>
            </a:r>
            <a:endParaRPr lang="en-US" sz="2800" b="1" dirty="0">
              <a:solidFill>
                <a:srgbClr val="FFFFFF"/>
              </a:solidFill>
              <a:latin typeface="Segoe UI Semibold" panose="020B0702040204020203" pitchFamily="34" charset="0"/>
              <a:cs typeface="Segoe UI Semibold" panose="020B0702040204020203" pitchFamily="34" charset="0"/>
            </a:endParaRPr>
          </a:p>
        </p:txBody>
      </p:sp>
      <p:pic>
        <p:nvPicPr>
          <p:cNvPr id="8" name="Pictur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79289" y="5444011"/>
            <a:ext cx="382157" cy="449931"/>
          </a:xfrm>
          <a:prstGeom prst="rect">
            <a:avLst/>
          </a:prstGeom>
        </p:spPr>
      </p:pic>
      <p:pic>
        <p:nvPicPr>
          <p:cNvPr id="9" name="Picture 2" descr="http://files.softicons.com/download/system-icons/windows-8-metro-icons-by-dakirby309/png/512x512/Folders%20&amp;%20OS/Linu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949" y="5440421"/>
            <a:ext cx="510157" cy="5008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7304080" y="5400278"/>
            <a:ext cx="546044" cy="5545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3779501" y="5400278"/>
            <a:ext cx="546044" cy="55456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602661" y="4777266"/>
            <a:ext cx="4817610" cy="584436"/>
          </a:xfrm>
          <a:prstGeom prst="rect">
            <a:avLst/>
          </a:prstGeom>
        </p:spPr>
        <p:txBody>
          <a:bodyPr wrap="square">
            <a:spAutoFit/>
          </a:bodyPr>
          <a:lstStyle/>
          <a:p>
            <a:pPr algn="ctr" defTabSz="913736"/>
            <a:r>
              <a:rPr lang="en-US" sz="1567" i="1" dirty="0">
                <a:solidFill>
                  <a:srgbClr val="FFFFFF"/>
                </a:solidFill>
              </a:rPr>
              <a:t>Full .NET Framework for any scenario and </a:t>
            </a:r>
          </a:p>
          <a:p>
            <a:pPr algn="ctr" defTabSz="913736"/>
            <a:r>
              <a:rPr lang="en-US" sz="1567" i="1" dirty="0">
                <a:solidFill>
                  <a:srgbClr val="FFFFFF"/>
                </a:solidFill>
              </a:rPr>
              <a:t>library support on Windows</a:t>
            </a:r>
          </a:p>
        </p:txBody>
      </p:sp>
      <p:sp>
        <p:nvSpPr>
          <p:cNvPr id="13" name="Rectangle 12"/>
          <p:cNvSpPr/>
          <p:nvPr/>
        </p:nvSpPr>
        <p:spPr>
          <a:xfrm>
            <a:off x="6672974" y="4726053"/>
            <a:ext cx="4276112" cy="584436"/>
          </a:xfrm>
          <a:prstGeom prst="rect">
            <a:avLst/>
          </a:prstGeom>
        </p:spPr>
        <p:txBody>
          <a:bodyPr wrap="square">
            <a:spAutoFit/>
          </a:bodyPr>
          <a:lstStyle/>
          <a:p>
            <a:pPr algn="ctr" defTabSz="913736"/>
            <a:r>
              <a:rPr lang="en-US" sz="1567" i="1" dirty="0">
                <a:solidFill>
                  <a:srgbClr val="FFFFFF"/>
                </a:solidFill>
              </a:rPr>
              <a:t>Modular libraries &amp; runtime optimized for server and cloud workloads</a:t>
            </a:r>
          </a:p>
        </p:txBody>
      </p:sp>
      <p:sp>
        <p:nvSpPr>
          <p:cNvPr id="14" name="Rectangle 13"/>
          <p:cNvSpPr/>
          <p:nvPr/>
        </p:nvSpPr>
        <p:spPr bwMode="auto">
          <a:xfrm>
            <a:off x="1214867" y="3178110"/>
            <a:ext cx="3966733" cy="5147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4.6  </a:t>
            </a:r>
            <a:r>
              <a:rPr lang="en-US" sz="1961" dirty="0" err="1" smtClean="0">
                <a:gradFill>
                  <a:gsLst>
                    <a:gs pos="0">
                      <a:srgbClr val="FFFFFF"/>
                    </a:gs>
                    <a:gs pos="100000">
                      <a:srgbClr val="FFFFFF"/>
                    </a:gs>
                  </a:gsLst>
                  <a:lin ang="5400000" scaled="0"/>
                </a:gradFill>
                <a:ea typeface="Segoe UI" pitchFamily="34" charset="0"/>
                <a:cs typeface="Segoe UI" pitchFamily="34" charset="0"/>
              </a:rPr>
              <a:t>System.Web</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661920" y="2349559"/>
            <a:ext cx="1117581"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5.x</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5252720" y="2339695"/>
            <a:ext cx="5868748" cy="77285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 Web API 6</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509252" y="3738995"/>
            <a:ext cx="2321970" cy="494381"/>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Core CLR</a:t>
            </a:r>
          </a:p>
        </p:txBody>
      </p:sp>
      <p:sp>
        <p:nvSpPr>
          <p:cNvPr id="18" name="Rectangle 17"/>
          <p:cNvSpPr/>
          <p:nvPr/>
        </p:nvSpPr>
        <p:spPr bwMode="auto">
          <a:xfrm>
            <a:off x="8881620" y="3748606"/>
            <a:ext cx="2239848" cy="484769"/>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.Net Native</a:t>
            </a:r>
          </a:p>
        </p:txBody>
      </p:sp>
      <p:pic>
        <p:nvPicPr>
          <p:cNvPr id="19"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9155107" y="3810763"/>
            <a:ext cx="345453" cy="35084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5252720" y="3178110"/>
            <a:ext cx="5868748" cy="5049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Core</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3901440" y="2340413"/>
            <a:ext cx="1280160"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 API 2.2</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235187" y="2349559"/>
            <a:ext cx="1304794"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a:t>
            </a:r>
          </a:p>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Forms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247503" y="1333912"/>
            <a:ext cx="3946413" cy="452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247503" y="1840748"/>
            <a:ext cx="9880810" cy="441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C#</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5252720" y="1333912"/>
            <a:ext cx="5868748" cy="452874"/>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 (coming soon)</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846703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2"/>
          <a:srcRect t="2858" r="1488" b="8533"/>
          <a:stretch/>
        </p:blipFill>
        <p:spPr>
          <a:xfrm>
            <a:off x="272273" y="525462"/>
            <a:ext cx="11887199" cy="5792787"/>
          </a:xfrm>
          <a:prstGeom prst="rect">
            <a:avLst/>
          </a:prstGeom>
        </p:spPr>
      </p:pic>
    </p:spTree>
    <p:extLst>
      <p:ext uri="{BB962C8B-B14F-4D97-AF65-F5344CB8AC3E}">
        <p14:creationId xmlns:p14="http://schemas.microsoft.com/office/powerpoint/2010/main" val="238516972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a:t>
            </a:r>
            <a:r>
              <a:rPr lang="en-US" dirty="0" smtClean="0"/>
              <a:t>Core </a:t>
            </a:r>
            <a:r>
              <a:rPr lang="en-US" dirty="0" smtClean="0"/>
              <a:t>- Compatibility</a:t>
            </a:r>
            <a:endParaRPr lang="en-US" dirty="0"/>
          </a:p>
        </p:txBody>
      </p:sp>
      <p:sp>
        <p:nvSpPr>
          <p:cNvPr id="3" name="Text Placeholder 2"/>
          <p:cNvSpPr>
            <a:spLocks noGrp="1"/>
          </p:cNvSpPr>
          <p:nvPr>
            <p:ph type="body" sz="quarter" idx="10"/>
          </p:nvPr>
        </p:nvSpPr>
        <p:spPr>
          <a:xfrm>
            <a:off x="274638" y="1212850"/>
            <a:ext cx="11887200" cy="4665893"/>
          </a:xfrm>
        </p:spPr>
        <p:txBody>
          <a:bodyPr/>
          <a:lstStyle/>
          <a:p>
            <a:pPr marL="571500" indent="-571500">
              <a:buFont typeface="Arial" panose="020B0604020202020204" pitchFamily="34" charset="0"/>
              <a:buChar char="•"/>
            </a:pPr>
            <a:r>
              <a:rPr lang="en-US" dirty="0"/>
              <a:t>Web Forms, MVC 5, Web API 2, Web Pages 3, EF 6</a:t>
            </a:r>
          </a:p>
          <a:p>
            <a:pPr marL="800082" lvl="2" indent="-571500">
              <a:buFont typeface="Arial" panose="020B0604020202020204" pitchFamily="34" charset="0"/>
              <a:buChar char="•"/>
            </a:pPr>
            <a:r>
              <a:rPr lang="en-US" dirty="0" smtClean="0"/>
              <a:t>Fully supported on .NET 4.6</a:t>
            </a:r>
          </a:p>
          <a:p>
            <a:pPr marL="571500" indent="-571500">
              <a:buFont typeface="Arial" panose="020B0604020202020204" pitchFamily="34" charset="0"/>
              <a:buChar char="•"/>
            </a:pPr>
            <a:r>
              <a:rPr lang="en-US" dirty="0" smtClean="0"/>
              <a:t>MVC, Web API, EF 7</a:t>
            </a:r>
          </a:p>
          <a:p>
            <a:pPr marL="800082" lvl="2" indent="-571500">
              <a:buFont typeface="Arial" panose="020B0604020202020204" pitchFamily="34" charset="0"/>
              <a:buChar char="•"/>
            </a:pPr>
            <a:r>
              <a:rPr lang="en-US" dirty="0" smtClean="0"/>
              <a:t>Breaking changes:</a:t>
            </a:r>
          </a:p>
          <a:p>
            <a:pPr marL="1028663" lvl="3" indent="-571500">
              <a:buFont typeface="Arial" panose="020B0604020202020204" pitchFamily="34" charset="0"/>
              <a:buChar char="•"/>
            </a:pPr>
            <a:r>
              <a:rPr lang="en-US" dirty="0" smtClean="0"/>
              <a:t>New Project System</a:t>
            </a:r>
          </a:p>
          <a:p>
            <a:pPr marL="1028663" lvl="3" indent="-571500">
              <a:buFont typeface="Arial" panose="020B0604020202020204" pitchFamily="34" charset="0"/>
              <a:buChar char="•"/>
            </a:pPr>
            <a:r>
              <a:rPr lang="en-US" dirty="0" smtClean="0"/>
              <a:t>New Configuration System</a:t>
            </a:r>
          </a:p>
          <a:p>
            <a:pPr marL="1028663" lvl="3" indent="-571500">
              <a:buFont typeface="Arial" panose="020B0604020202020204" pitchFamily="34" charset="0"/>
              <a:buChar char="•"/>
            </a:pPr>
            <a:r>
              <a:rPr lang="en-US" dirty="0" smtClean="0"/>
              <a:t>MVC / Web API / Web Pages merge</a:t>
            </a:r>
          </a:p>
          <a:p>
            <a:pPr marL="1028663" lvl="3" indent="-571500">
              <a:buFont typeface="Arial" panose="020B0604020202020204" pitchFamily="34" charset="0"/>
              <a:buChar char="•"/>
            </a:pPr>
            <a:r>
              <a:rPr lang="en-US" dirty="0" smtClean="0"/>
              <a:t>No </a:t>
            </a:r>
            <a:r>
              <a:rPr lang="en-US" dirty="0" err="1" smtClean="0"/>
              <a:t>System.Web</a:t>
            </a:r>
            <a:r>
              <a:rPr lang="en-US" dirty="0" smtClean="0"/>
              <a:t>, new Lightweight </a:t>
            </a:r>
            <a:r>
              <a:rPr lang="en-US" dirty="0" err="1" smtClean="0"/>
              <a:t>HttpContext</a:t>
            </a:r>
            <a:r>
              <a:rPr lang="en-US" dirty="0" smtClean="0"/>
              <a:t> (not </a:t>
            </a:r>
            <a:r>
              <a:rPr lang="en-US" dirty="0" err="1" smtClean="0"/>
              <a:t>System.Web</a:t>
            </a:r>
            <a:r>
              <a:rPr lang="en-US" dirty="0" smtClean="0"/>
              <a:t>)</a:t>
            </a:r>
          </a:p>
          <a:p>
            <a:pPr marL="571500" indent="-571500">
              <a:buFont typeface="Arial" panose="020B0604020202020204" pitchFamily="34" charset="0"/>
              <a:buChar char="•"/>
            </a:pPr>
            <a:r>
              <a:rPr lang="en-US" dirty="0" smtClean="0"/>
              <a:t>.NET 5 on Core CLR</a:t>
            </a:r>
          </a:p>
          <a:p>
            <a:pPr marL="800082" lvl="2" indent="-571500">
              <a:buFont typeface="Arial" panose="020B0604020202020204" pitchFamily="34" charset="0"/>
              <a:buChar char="•"/>
            </a:pPr>
            <a:r>
              <a:rPr lang="en-US" dirty="0" smtClean="0"/>
              <a:t>Subset of the .NET Full Framework</a:t>
            </a:r>
          </a:p>
          <a:p>
            <a:pPr marL="1028663" lvl="3" indent="-571500">
              <a:buFont typeface="Arial" panose="020B0604020202020204" pitchFamily="34" charset="0"/>
              <a:buChar char="•"/>
            </a:pPr>
            <a:r>
              <a:rPr lang="en-US" dirty="0" smtClean="0"/>
              <a:t>Things you depend on might not be available yet</a:t>
            </a:r>
            <a:endParaRPr lang="en-US" dirty="0"/>
          </a:p>
        </p:txBody>
      </p:sp>
    </p:spTree>
    <p:extLst>
      <p:ext uri="{BB962C8B-B14F-4D97-AF65-F5344CB8AC3E}">
        <p14:creationId xmlns:p14="http://schemas.microsoft.com/office/powerpoint/2010/main" val="52479322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80" dirty="0"/>
              <a:t>How ASP.NET Process Request in previous versions</a:t>
            </a:r>
          </a:p>
        </p:txBody>
      </p:sp>
      <p:sp>
        <p:nvSpPr>
          <p:cNvPr id="3" name="Content Placeholder 2"/>
          <p:cNvSpPr>
            <a:spLocks noGrp="1"/>
          </p:cNvSpPr>
          <p:nvPr>
            <p:ph idx="4294967295"/>
          </p:nvPr>
        </p:nvSpPr>
        <p:spPr>
          <a:xfrm>
            <a:off x="855768" y="1861968"/>
            <a:ext cx="10724938" cy="4437962"/>
          </a:xfrm>
          <a:prstGeom prst="rect">
            <a:avLst/>
          </a:prstGeom>
        </p:spPr>
        <p:txBody>
          <a:bodyPr/>
          <a:lstStyle/>
          <a:p>
            <a:endParaRPr lang="en-US" dirty="0"/>
          </a:p>
        </p:txBody>
      </p:sp>
      <p:pic>
        <p:nvPicPr>
          <p:cNvPr id="4" name="Picture 3"/>
          <p:cNvPicPr>
            <a:picLocks noChangeAspect="1"/>
          </p:cNvPicPr>
          <p:nvPr/>
        </p:nvPicPr>
        <p:blipFill>
          <a:blip r:embed="rId3"/>
          <a:stretch>
            <a:fillRect/>
          </a:stretch>
        </p:blipFill>
        <p:spPr>
          <a:xfrm>
            <a:off x="1341437" y="1439830"/>
            <a:ext cx="10007551" cy="5282238"/>
          </a:xfrm>
          <a:prstGeom prst="rect">
            <a:avLst/>
          </a:prstGeom>
        </p:spPr>
      </p:pic>
    </p:spTree>
    <p:extLst>
      <p:ext uri="{BB962C8B-B14F-4D97-AF65-F5344CB8AC3E}">
        <p14:creationId xmlns:p14="http://schemas.microsoft.com/office/powerpoint/2010/main" val="109180036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Processing Model with IIS</a:t>
            </a:r>
            <a:endParaRPr lang="en-US" dirty="0"/>
          </a:p>
        </p:txBody>
      </p:sp>
      <p:pic>
        <p:nvPicPr>
          <p:cNvPr id="4" name="Content Placeholder 3"/>
          <p:cNvPicPr>
            <a:picLocks noGrp="1" noChangeAspect="1"/>
          </p:cNvPicPr>
          <p:nvPr>
            <p:ph idx="4294967295"/>
          </p:nvPr>
        </p:nvPicPr>
        <p:blipFill>
          <a:blip r:embed="rId3"/>
          <a:stretch>
            <a:fillRect/>
          </a:stretch>
        </p:blipFill>
        <p:spPr>
          <a:xfrm>
            <a:off x="2266306" y="1861968"/>
            <a:ext cx="7903862" cy="4437962"/>
          </a:xfrm>
          <a:prstGeom prst="rect">
            <a:avLst/>
          </a:prstGeom>
        </p:spPr>
      </p:pic>
    </p:spTree>
    <p:extLst>
      <p:ext uri="{BB962C8B-B14F-4D97-AF65-F5344CB8AC3E}">
        <p14:creationId xmlns:p14="http://schemas.microsoft.com/office/powerpoint/2010/main" val="293693238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 Servers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ASP.NET Core is completely </a:t>
            </a:r>
            <a:r>
              <a:rPr lang="en-US" b="1" dirty="0" smtClean="0"/>
              <a:t>decoupled </a:t>
            </a:r>
            <a:r>
              <a:rPr lang="en-US" dirty="0" smtClean="0"/>
              <a:t>from web server environment that host the application</a:t>
            </a:r>
          </a:p>
          <a:p>
            <a:endParaRPr lang="en-US" dirty="0" smtClean="0"/>
          </a:p>
          <a:p>
            <a:r>
              <a:rPr lang="en-US" dirty="0" smtClean="0"/>
              <a:t>Supports hosting in </a:t>
            </a:r>
            <a:r>
              <a:rPr lang="en-US" b="1" dirty="0" smtClean="0"/>
              <a:t>IIS</a:t>
            </a:r>
            <a:r>
              <a:rPr lang="en-US" dirty="0" smtClean="0"/>
              <a:t>, </a:t>
            </a:r>
            <a:r>
              <a:rPr lang="en-US" b="1" dirty="0" smtClean="0"/>
              <a:t>IIS Express</a:t>
            </a:r>
            <a:r>
              <a:rPr lang="en-US" dirty="0" smtClean="0"/>
              <a:t>, and </a:t>
            </a:r>
            <a:r>
              <a:rPr lang="en-US" b="1" dirty="0" smtClean="0"/>
              <a:t>self hosting </a:t>
            </a:r>
            <a:r>
              <a:rPr lang="en-US" dirty="0" smtClean="0"/>
              <a:t>using </a:t>
            </a:r>
            <a:r>
              <a:rPr lang="en-US" b="1" dirty="0" smtClean="0"/>
              <a:t>Kestrel</a:t>
            </a:r>
            <a:r>
              <a:rPr lang="en-US" dirty="0" smtClean="0"/>
              <a:t> and </a:t>
            </a:r>
            <a:r>
              <a:rPr lang="en-US" b="1" dirty="0" err="1" smtClean="0"/>
              <a:t>WebListener</a:t>
            </a:r>
            <a:r>
              <a:rPr lang="en-US" dirty="0" smtClean="0"/>
              <a:t> HTTP Servers</a:t>
            </a:r>
          </a:p>
          <a:p>
            <a:endParaRPr lang="en-US" dirty="0" smtClean="0"/>
          </a:p>
          <a:p>
            <a:r>
              <a:rPr lang="en-US" dirty="0" smtClean="0"/>
              <a:t>Developers and third party can develop their own servers</a:t>
            </a:r>
          </a:p>
        </p:txBody>
      </p:sp>
    </p:spTree>
    <p:extLst>
      <p:ext uri="{BB962C8B-B14F-4D97-AF65-F5344CB8AC3E}">
        <p14:creationId xmlns:p14="http://schemas.microsoft.com/office/powerpoint/2010/main" val="390057608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 and ASP.NET Core</a:t>
            </a:r>
            <a:endParaRPr lang="en-US" dirty="0"/>
          </a:p>
        </p:txBody>
      </p:sp>
    </p:spTree>
    <p:extLst>
      <p:ext uri="{BB962C8B-B14F-4D97-AF65-F5344CB8AC3E}">
        <p14:creationId xmlns:p14="http://schemas.microsoft.com/office/powerpoint/2010/main" val="42500582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Hosted Servers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Ships with two different servers</a:t>
            </a:r>
          </a:p>
          <a:p>
            <a:pPr lvl="1"/>
            <a:r>
              <a:rPr lang="en-US" b="1" dirty="0" smtClean="0"/>
              <a:t>Kestrel (</a:t>
            </a:r>
            <a:r>
              <a:rPr lang="en-US" b="1" dirty="0" err="1" smtClean="0"/>
              <a:t>Microsoft.AspNetCore.Server.Kestrel</a:t>
            </a:r>
            <a:r>
              <a:rPr lang="en-US" b="1" dirty="0" smtClean="0"/>
              <a:t>)</a:t>
            </a:r>
          </a:p>
          <a:p>
            <a:pPr lvl="1"/>
            <a:r>
              <a:rPr lang="en-US" b="1" dirty="0" err="1" smtClean="0"/>
              <a:t>WebListener</a:t>
            </a:r>
            <a:r>
              <a:rPr lang="en-US" b="1" dirty="0" smtClean="0"/>
              <a:t> (</a:t>
            </a:r>
            <a:r>
              <a:rPr lang="en-US" b="1" dirty="0" err="1" smtClean="0"/>
              <a:t>Microsoft.AspNetCore.Server.WebListener</a:t>
            </a:r>
            <a:r>
              <a:rPr lang="en-US" b="1" dirty="0" smtClean="0"/>
              <a:t>)</a:t>
            </a:r>
          </a:p>
          <a:p>
            <a:endParaRPr lang="en-US" b="1" dirty="0" smtClean="0"/>
          </a:p>
          <a:p>
            <a:r>
              <a:rPr lang="en-US" b="1" dirty="0" smtClean="0"/>
              <a:t>Kestrel</a:t>
            </a:r>
            <a:r>
              <a:rPr lang="en-US" dirty="0" smtClean="0"/>
              <a:t> – cross platform</a:t>
            </a:r>
          </a:p>
          <a:p>
            <a:r>
              <a:rPr lang="en-US" b="1" dirty="0" err="1" smtClean="0"/>
              <a:t>WebListener</a:t>
            </a:r>
            <a:r>
              <a:rPr lang="en-US" dirty="0" smtClean="0"/>
              <a:t> – windows only HTTP server run directly on Http.sys kernel driver</a:t>
            </a:r>
            <a:endParaRPr lang="en-US" dirty="0"/>
          </a:p>
        </p:txBody>
      </p:sp>
    </p:spTree>
    <p:extLst>
      <p:ext uri="{BB962C8B-B14F-4D97-AF65-F5344CB8AC3E}">
        <p14:creationId xmlns:p14="http://schemas.microsoft.com/office/powerpoint/2010/main" val="371548244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WebHostBuilder</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Main entry that hooks up Startup </a:t>
            </a:r>
          </a:p>
          <a:p>
            <a:r>
              <a:rPr lang="en-US" dirty="0" smtClean="0"/>
              <a:t>Defines Servers</a:t>
            </a:r>
          </a:p>
          <a:p>
            <a:r>
              <a:rPr lang="en-US" dirty="0" smtClean="0"/>
              <a:t>URLs Kestrel running on (default is </a:t>
            </a:r>
            <a:r>
              <a:rPr lang="en-US" dirty="0" smtClean="0">
                <a:hlinkClick r:id="rId2"/>
              </a:rPr>
              <a:t>http://localhost:5000</a:t>
            </a:r>
            <a:r>
              <a:rPr lang="en-US" dirty="0" smtClean="0"/>
              <a:t>)</a:t>
            </a:r>
          </a:p>
          <a:p>
            <a:r>
              <a:rPr lang="en-US" dirty="0" smtClean="0"/>
              <a:t>Many more methods</a:t>
            </a:r>
          </a:p>
          <a:p>
            <a:pPr marL="0" indent="0">
              <a:buNone/>
            </a:pPr>
            <a:endParaRPr lang="en-US" dirty="0"/>
          </a:p>
        </p:txBody>
      </p:sp>
    </p:spTree>
    <p:extLst>
      <p:ext uri="{BB962C8B-B14F-4D97-AF65-F5344CB8AC3E}">
        <p14:creationId xmlns:p14="http://schemas.microsoft.com/office/powerpoint/2010/main" val="180666435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 Available in Startup</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noAutofit/>
          </a:bodyPr>
          <a:lstStyle/>
          <a:p>
            <a:r>
              <a:rPr lang="en-US" sz="3264" dirty="0" err="1"/>
              <a:t>IApplicationBuilder</a:t>
            </a:r>
            <a:endParaRPr lang="en-US" sz="3264" dirty="0"/>
          </a:p>
          <a:p>
            <a:pPr lvl="1"/>
            <a:r>
              <a:rPr lang="en-US" sz="2856" dirty="0"/>
              <a:t>Used to build the application </a:t>
            </a:r>
            <a:r>
              <a:rPr lang="en-US" sz="2856" b="1" dirty="0"/>
              <a:t>request pipeline</a:t>
            </a:r>
            <a:r>
              <a:rPr lang="en-US" sz="2856" dirty="0"/>
              <a:t>. </a:t>
            </a:r>
          </a:p>
          <a:p>
            <a:r>
              <a:rPr lang="en-US" sz="3264" dirty="0" err="1"/>
              <a:t>IHostingEnvironment</a:t>
            </a:r>
            <a:endParaRPr lang="en-US" sz="3264" dirty="0"/>
          </a:p>
          <a:p>
            <a:pPr lvl="1"/>
            <a:r>
              <a:rPr lang="en-US" sz="2856" dirty="0"/>
              <a:t>Provides the current </a:t>
            </a:r>
            <a:r>
              <a:rPr lang="en-US" sz="2856" b="1" dirty="0" err="1"/>
              <a:t>EnvironmentName</a:t>
            </a:r>
            <a:r>
              <a:rPr lang="en-US" sz="2856" dirty="0"/>
              <a:t>, </a:t>
            </a:r>
            <a:r>
              <a:rPr lang="en-US" sz="2856" b="1" dirty="0" err="1"/>
              <a:t>ContentRootPath</a:t>
            </a:r>
            <a:r>
              <a:rPr lang="en-US" sz="2856" dirty="0"/>
              <a:t>, </a:t>
            </a:r>
            <a:r>
              <a:rPr lang="en-US" sz="2856" b="1" dirty="0" err="1"/>
              <a:t>WebRootPath</a:t>
            </a:r>
            <a:r>
              <a:rPr lang="en-US" sz="2856" dirty="0"/>
              <a:t> in startup</a:t>
            </a:r>
          </a:p>
          <a:p>
            <a:r>
              <a:rPr lang="en-US" sz="3264" dirty="0" err="1"/>
              <a:t>ILoggerFactory</a:t>
            </a:r>
            <a:r>
              <a:rPr lang="en-US" sz="3264" dirty="0"/>
              <a:t> </a:t>
            </a:r>
          </a:p>
          <a:p>
            <a:pPr lvl="1"/>
            <a:r>
              <a:rPr lang="en-US" sz="2856" dirty="0"/>
              <a:t>Provides a mechanism to </a:t>
            </a:r>
            <a:r>
              <a:rPr lang="en-US" sz="2856" b="1" dirty="0"/>
              <a:t>create loggers</a:t>
            </a:r>
          </a:p>
          <a:p>
            <a:r>
              <a:rPr lang="en-US" sz="3264" dirty="0" err="1"/>
              <a:t>IServiceCollection</a:t>
            </a:r>
            <a:endParaRPr lang="en-US" sz="3264" dirty="0"/>
          </a:p>
          <a:p>
            <a:pPr lvl="1"/>
            <a:r>
              <a:rPr lang="en-US" sz="2856" dirty="0"/>
              <a:t>Holds the current set of </a:t>
            </a:r>
            <a:r>
              <a:rPr lang="en-US" sz="2856" b="1" dirty="0"/>
              <a:t>services</a:t>
            </a:r>
            <a:r>
              <a:rPr lang="en-US" sz="2856" dirty="0"/>
              <a:t> configured in the container.</a:t>
            </a:r>
          </a:p>
        </p:txBody>
      </p:sp>
    </p:spTree>
    <p:extLst>
      <p:ext uri="{BB962C8B-B14F-4D97-AF65-F5344CB8AC3E}">
        <p14:creationId xmlns:p14="http://schemas.microsoft.com/office/powerpoint/2010/main" val="2931162536"/>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734"/>
          </a:xfrm>
        </p:spPr>
        <p:txBody>
          <a:bodyPr/>
          <a:lstStyle/>
          <a:p>
            <a:r>
              <a:rPr lang="en-US" dirty="0" smtClean="0"/>
              <a:t>Routing and MVC 6</a:t>
            </a:r>
            <a:endParaRPr lang="en-US" dirty="0"/>
          </a:p>
        </p:txBody>
      </p:sp>
    </p:spTree>
    <p:extLst>
      <p:ext uri="{BB962C8B-B14F-4D97-AF65-F5344CB8AC3E}">
        <p14:creationId xmlns:p14="http://schemas.microsoft.com/office/powerpoint/2010/main" val="197396267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6</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153313205"/>
              </p:ext>
            </p:extLst>
          </p:nvPr>
        </p:nvGraphicFramePr>
        <p:xfrm>
          <a:off x="579437" y="1668462"/>
          <a:ext cx="8290983" cy="2243652"/>
        </p:xfrm>
        <a:graphic>
          <a:graphicData uri="http://schemas.openxmlformats.org/drawingml/2006/table">
            <a:tbl>
              <a:tblPr firstRow="1" bandRow="1">
                <a:tableStyleId>{5940675A-B579-460E-94D1-54222C63F5DA}</a:tableStyleId>
              </a:tblPr>
              <a:tblGrid>
                <a:gridCol w="8290983"/>
              </a:tblGrid>
              <a:tr h="481476">
                <a:tc>
                  <a:txBody>
                    <a:bodyPr/>
                    <a:lstStyle/>
                    <a:p>
                      <a:r>
                        <a:rPr lang="en-US" sz="2800" dirty="0" smtClean="0"/>
                        <a:t>Routing</a:t>
                      </a:r>
                      <a:endParaRPr lang="en-US" sz="2800" dirty="0"/>
                    </a:p>
                  </a:txBody>
                  <a:tcPr/>
                </a:tc>
              </a:tr>
              <a:tr h="481476">
                <a:tc>
                  <a:txBody>
                    <a:bodyPr/>
                    <a:lstStyle/>
                    <a:p>
                      <a:r>
                        <a:rPr lang="en-US" sz="2800" dirty="0" smtClean="0"/>
                        <a:t>Controllers</a:t>
                      </a:r>
                      <a:endParaRPr lang="en-US" sz="2800" dirty="0"/>
                    </a:p>
                  </a:txBody>
                  <a:tcPr/>
                </a:tc>
              </a:tr>
              <a:tr h="481476">
                <a:tc>
                  <a:txBody>
                    <a:bodyPr/>
                    <a:lstStyle/>
                    <a:p>
                      <a:r>
                        <a:rPr lang="en-US" sz="2800" dirty="0" smtClean="0"/>
                        <a:t>Model</a:t>
                      </a:r>
                      <a:r>
                        <a:rPr lang="en-US" sz="2800" baseline="0" dirty="0" smtClean="0"/>
                        <a:t> Binding</a:t>
                      </a:r>
                      <a:endParaRPr lang="en-US" sz="2800" dirty="0"/>
                    </a:p>
                  </a:txBody>
                  <a:tcPr/>
                </a:tc>
              </a:tr>
              <a:tr h="689172">
                <a:tc>
                  <a:txBody>
                    <a:bodyPr/>
                    <a:lstStyle/>
                    <a:p>
                      <a:r>
                        <a:rPr lang="en-US" sz="2800" dirty="0" smtClean="0"/>
                        <a:t>Razor</a:t>
                      </a:r>
                      <a:endParaRPr lang="en-US" sz="2800" dirty="0"/>
                    </a:p>
                  </a:txBody>
                  <a:tcPr/>
                </a:tc>
              </a:tr>
            </a:tbl>
          </a:graphicData>
        </a:graphic>
      </p:graphicFrame>
    </p:spTree>
    <p:extLst>
      <p:ext uri="{BB962C8B-B14F-4D97-AF65-F5344CB8AC3E}">
        <p14:creationId xmlns:p14="http://schemas.microsoft.com/office/powerpoint/2010/main" val="129666538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598331" y="1482288"/>
            <a:ext cx="11239813" cy="5197321"/>
          </a:xfrm>
          <a:prstGeom prst="rect">
            <a:avLst/>
          </a:prstGeom>
        </p:spPr>
      </p:pic>
    </p:spTree>
    <p:extLst>
      <p:ext uri="{BB962C8B-B14F-4D97-AF65-F5344CB8AC3E}">
        <p14:creationId xmlns:p14="http://schemas.microsoft.com/office/powerpoint/2010/main" val="424726075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Routing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855768" y="1768870"/>
            <a:ext cx="11171811" cy="4624158"/>
          </a:xfrm>
          <a:prstGeom prst="rect">
            <a:avLst/>
          </a:prstGeom>
        </p:spPr>
      </p:pic>
    </p:spTree>
    <p:extLst>
      <p:ext uri="{BB962C8B-B14F-4D97-AF65-F5344CB8AC3E}">
        <p14:creationId xmlns:p14="http://schemas.microsoft.com/office/powerpoint/2010/main" val="1907839311"/>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Routing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1062425" y="1768870"/>
            <a:ext cx="8898590" cy="4624158"/>
          </a:xfrm>
          <a:prstGeom prst="rect">
            <a:avLst/>
          </a:prstGeom>
        </p:spPr>
      </p:pic>
    </p:spTree>
    <p:extLst>
      <p:ext uri="{BB962C8B-B14F-4D97-AF65-F5344CB8AC3E}">
        <p14:creationId xmlns:p14="http://schemas.microsoft.com/office/powerpoint/2010/main" val="2419342046"/>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Routing Parameters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680464" y="1724345"/>
            <a:ext cx="11414676" cy="5022458"/>
          </a:xfrm>
          <a:prstGeom prst="rect">
            <a:avLst/>
          </a:prstGeom>
        </p:spPr>
      </p:pic>
    </p:spTree>
    <p:extLst>
      <p:ext uri="{BB962C8B-B14F-4D97-AF65-F5344CB8AC3E}">
        <p14:creationId xmlns:p14="http://schemas.microsoft.com/office/powerpoint/2010/main" val="414023479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Parameters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953797" y="1861968"/>
            <a:ext cx="11094094" cy="4973884"/>
          </a:xfrm>
          <a:prstGeom prst="rect">
            <a:avLst/>
          </a:prstGeom>
        </p:spPr>
      </p:pic>
    </p:spTree>
    <p:extLst>
      <p:ext uri="{BB962C8B-B14F-4D97-AF65-F5344CB8AC3E}">
        <p14:creationId xmlns:p14="http://schemas.microsoft.com/office/powerpoint/2010/main" val="26236201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US" b="1" dirty="0">
                <a:solidFill>
                  <a:schemeClr val="tx1"/>
                </a:solidFill>
              </a:rPr>
              <a:t>.NET</a:t>
            </a:r>
            <a:r>
              <a:rPr lang="en-US" dirty="0">
                <a:solidFill>
                  <a:schemeClr val="tx1"/>
                </a:solidFill>
              </a:rPr>
              <a:t/>
            </a:r>
            <a:br>
              <a:rPr lang="en-US" dirty="0">
                <a:solidFill>
                  <a:schemeClr val="tx1"/>
                </a:solidFill>
              </a:rPr>
            </a:br>
            <a:r>
              <a:rPr lang="en-US" sz="4799" dirty="0">
                <a:solidFill>
                  <a:schemeClr val="tx1"/>
                </a:solidFill>
              </a:rPr>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349071" y="4485095"/>
            <a:ext cx="827786" cy="8407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66610" y="4693110"/>
            <a:ext cx="794866" cy="470856"/>
          </a:xfrm>
          <a:prstGeom prst="rect">
            <a:avLst/>
          </a:prstGeom>
          <a:noFill/>
        </p:spPr>
        <p:txBody>
          <a:bodyPr wrap="square" rtlCol="0">
            <a:spAutoFit/>
          </a:bodyPr>
          <a:lstStyle/>
          <a:p>
            <a:pPr defTabSz="914224"/>
            <a:r>
              <a:rPr lang="en-US" sz="2400" dirty="0">
                <a:solidFill>
                  <a:prstClr val="white"/>
                </a:solidFill>
                <a:latin typeface="Calibri" panose="020F0502020204030204"/>
              </a:rPr>
              <a:t>OS X</a:t>
            </a:r>
          </a:p>
        </p:txBody>
      </p:sp>
      <p:sp>
        <p:nvSpPr>
          <p:cNvPr id="12" name="TextBox 11"/>
          <p:cNvSpPr txBox="1"/>
          <p:nvPr/>
        </p:nvSpPr>
        <p:spPr>
          <a:xfrm>
            <a:off x="3168855" y="4693109"/>
            <a:ext cx="794866" cy="470856"/>
          </a:xfrm>
          <a:prstGeom prst="rect">
            <a:avLst/>
          </a:prstGeom>
          <a:noFill/>
        </p:spPr>
        <p:txBody>
          <a:bodyPr wrap="square" rtlCol="0">
            <a:spAutoFit/>
          </a:bodyPr>
          <a:lstStyle/>
          <a:p>
            <a:pPr defTabSz="914224"/>
            <a:r>
              <a:rPr lang="en-US" sz="2400"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740" y="4282642"/>
            <a:ext cx="1250864" cy="12508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0801" y="4314309"/>
            <a:ext cx="1219197" cy="1219197"/>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437609" y="4640100"/>
            <a:ext cx="732078" cy="583239"/>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326100" y="4487722"/>
            <a:ext cx="750490" cy="90058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8238" y="4343279"/>
            <a:ext cx="1134902" cy="1134902"/>
          </a:xfrm>
          <a:prstGeom prst="rect">
            <a:avLst/>
          </a:prstGeom>
        </p:spPr>
      </p:pic>
    </p:spTree>
    <p:extLst>
      <p:ext uri="{BB962C8B-B14F-4D97-AF65-F5344CB8AC3E}">
        <p14:creationId xmlns:p14="http://schemas.microsoft.com/office/powerpoint/2010/main" val="1200414138"/>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Based Routes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923917" y="1724345"/>
            <a:ext cx="10890087" cy="5022458"/>
          </a:xfrm>
          <a:prstGeom prst="rect">
            <a:avLst/>
          </a:prstGeom>
        </p:spPr>
      </p:pic>
    </p:spTree>
    <p:extLst>
      <p:ext uri="{BB962C8B-B14F-4D97-AF65-F5344CB8AC3E}">
        <p14:creationId xmlns:p14="http://schemas.microsoft.com/office/powerpoint/2010/main" val="200888156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303948" y="1443430"/>
            <a:ext cx="12016983" cy="5275038"/>
          </a:xfrm>
          <a:prstGeom prst="rect">
            <a:avLst/>
          </a:prstGeom>
        </p:spPr>
      </p:pic>
    </p:spTree>
    <p:extLst>
      <p:ext uri="{BB962C8B-B14F-4D97-AF65-F5344CB8AC3E}">
        <p14:creationId xmlns:p14="http://schemas.microsoft.com/office/powerpoint/2010/main" val="418433486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783055" y="1861968"/>
            <a:ext cx="11171811" cy="4624158"/>
          </a:xfrm>
          <a:prstGeom prst="rect">
            <a:avLst/>
          </a:prstGeom>
        </p:spPr>
      </p:pic>
    </p:spTree>
    <p:extLst>
      <p:ext uri="{BB962C8B-B14F-4D97-AF65-F5344CB8AC3E}">
        <p14:creationId xmlns:p14="http://schemas.microsoft.com/office/powerpoint/2010/main" val="270152712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POCO Controllers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771427" y="1861968"/>
            <a:ext cx="9141456" cy="3633267"/>
          </a:xfrm>
          <a:prstGeom prst="rect">
            <a:avLst/>
          </a:prstGeom>
        </p:spPr>
      </p:pic>
    </p:spTree>
    <p:extLst>
      <p:ext uri="{BB962C8B-B14F-4D97-AF65-F5344CB8AC3E}">
        <p14:creationId xmlns:p14="http://schemas.microsoft.com/office/powerpoint/2010/main" val="396463003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Binding Changes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855768" y="1724345"/>
            <a:ext cx="9160885" cy="4225859"/>
          </a:xfrm>
          <a:prstGeom prst="rect">
            <a:avLst/>
          </a:prstGeom>
        </p:spPr>
      </p:pic>
    </p:spTree>
    <p:extLst>
      <p:ext uri="{BB962C8B-B14F-4D97-AF65-F5344CB8AC3E}">
        <p14:creationId xmlns:p14="http://schemas.microsoft.com/office/powerpoint/2010/main" val="295679071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1069784" y="1724345"/>
            <a:ext cx="8412859" cy="4274432"/>
          </a:xfrm>
          <a:prstGeom prst="rect">
            <a:avLst/>
          </a:prstGeom>
        </p:spPr>
      </p:pic>
    </p:spTree>
    <p:extLst>
      <p:ext uri="{BB962C8B-B14F-4D97-AF65-F5344CB8AC3E}">
        <p14:creationId xmlns:p14="http://schemas.microsoft.com/office/powerpoint/2010/main" val="1872096884"/>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Directives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687528" y="1861969"/>
            <a:ext cx="10326639" cy="4109283"/>
          </a:xfrm>
          <a:prstGeom prst="rect">
            <a:avLst/>
          </a:prstGeom>
        </p:spPr>
      </p:pic>
    </p:spTree>
    <p:extLst>
      <p:ext uri="{BB962C8B-B14F-4D97-AF65-F5344CB8AC3E}">
        <p14:creationId xmlns:p14="http://schemas.microsoft.com/office/powerpoint/2010/main" val="2070309565"/>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Middleware</a:t>
            </a:r>
            <a:endParaRPr lang="en-US" dirty="0"/>
          </a:p>
        </p:txBody>
      </p:sp>
    </p:spTree>
    <p:extLst>
      <p:ext uri="{BB962C8B-B14F-4D97-AF65-F5344CB8AC3E}">
        <p14:creationId xmlns:p14="http://schemas.microsoft.com/office/powerpoint/2010/main" val="11072757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Katana – OWIN Implementation by Microsoft</a:t>
            </a:r>
            <a:endParaRPr lang="en-US" dirty="0"/>
          </a:p>
        </p:txBody>
      </p:sp>
      <p:sp>
        <p:nvSpPr>
          <p:cNvPr id="4" name="Content Placeholder 3"/>
          <p:cNvSpPr>
            <a:spLocks noGrp="1"/>
          </p:cNvSpPr>
          <p:nvPr>
            <p:ph idx="4294967295"/>
          </p:nvPr>
        </p:nvSpPr>
        <p:spPr>
          <a:xfrm>
            <a:off x="855768" y="1861968"/>
            <a:ext cx="10724938" cy="4437962"/>
          </a:xfrm>
          <a:prstGeom prst="rect">
            <a:avLst/>
          </a:prstGeom>
        </p:spPr>
        <p:txBody>
          <a:bodyPr>
            <a:normAutofit fontScale="92500" lnSpcReduction="10000"/>
          </a:bodyPr>
          <a:lstStyle/>
          <a:p>
            <a:pPr marL="349724" indent="-349724">
              <a:buFontTx/>
              <a:buChar char="-"/>
            </a:pPr>
            <a:r>
              <a:rPr lang="en-US" dirty="0" smtClean="0"/>
              <a:t>Microsoft’s OWIN Implementation</a:t>
            </a:r>
          </a:p>
          <a:p>
            <a:pPr marL="587731" lvl="1" indent="-349724">
              <a:buFontTx/>
              <a:buChar char="-"/>
            </a:pPr>
            <a:r>
              <a:rPr lang="en-US" dirty="0" smtClean="0">
                <a:hlinkClick r:id="rId2"/>
              </a:rPr>
              <a:t>http://katanaproject.codeplex.com</a:t>
            </a:r>
            <a:endParaRPr lang="en-US" dirty="0" smtClean="0"/>
          </a:p>
          <a:p>
            <a:pPr marL="349724" indent="-349724">
              <a:buFontTx/>
              <a:buChar char="-"/>
            </a:pPr>
            <a:r>
              <a:rPr lang="en-US" dirty="0" smtClean="0"/>
              <a:t>Set of hosts and servers</a:t>
            </a:r>
          </a:p>
          <a:p>
            <a:pPr marL="587731" lvl="1" indent="-349724">
              <a:buFontTx/>
              <a:buChar char="-"/>
            </a:pPr>
            <a:r>
              <a:rPr lang="en-US" dirty="0" smtClean="0"/>
              <a:t>IIS / Self-host/ OWIN host</a:t>
            </a:r>
          </a:p>
          <a:p>
            <a:pPr marL="349724" indent="-349724">
              <a:buFontTx/>
              <a:buChar char="-"/>
            </a:pPr>
            <a:r>
              <a:rPr lang="en-US" dirty="0" smtClean="0"/>
              <a:t>Set of classes</a:t>
            </a:r>
          </a:p>
          <a:p>
            <a:pPr marL="587731" lvl="1" indent="-349724">
              <a:buFontTx/>
              <a:buChar char="-"/>
            </a:pPr>
            <a:r>
              <a:rPr lang="en-US" dirty="0" err="1" smtClean="0"/>
              <a:t>OwinContext</a:t>
            </a:r>
            <a:r>
              <a:rPr lang="en-US" dirty="0" smtClean="0"/>
              <a:t>, </a:t>
            </a:r>
            <a:r>
              <a:rPr lang="en-US" dirty="0" err="1" smtClean="0"/>
              <a:t>OwinRequest</a:t>
            </a:r>
            <a:r>
              <a:rPr lang="en-US" dirty="0" smtClean="0"/>
              <a:t>, </a:t>
            </a:r>
            <a:r>
              <a:rPr lang="en-US" dirty="0" err="1" smtClean="0"/>
              <a:t>OwinResponse</a:t>
            </a:r>
            <a:r>
              <a:rPr lang="en-US" dirty="0" smtClean="0"/>
              <a:t>, etc.</a:t>
            </a:r>
          </a:p>
          <a:p>
            <a:pPr marL="587731" lvl="1" indent="-349724">
              <a:buFontTx/>
              <a:buChar char="-"/>
            </a:pPr>
            <a:r>
              <a:rPr lang="en-US" dirty="0" err="1" smtClean="0"/>
              <a:t>AppBuilderUseExtensions</a:t>
            </a:r>
            <a:endParaRPr lang="en-US" dirty="0" smtClean="0"/>
          </a:p>
          <a:p>
            <a:pPr marL="349724" indent="-349724">
              <a:buFontTx/>
              <a:buChar char="-"/>
            </a:pPr>
            <a:r>
              <a:rPr lang="en-US" dirty="0" smtClean="0"/>
              <a:t>Set of middleware </a:t>
            </a:r>
          </a:p>
          <a:p>
            <a:pPr marL="587731" lvl="1" indent="-349724">
              <a:buFontTx/>
              <a:buChar char="-"/>
            </a:pPr>
            <a:r>
              <a:rPr lang="en-US" dirty="0" smtClean="0"/>
              <a:t>Authentication</a:t>
            </a:r>
          </a:p>
          <a:p>
            <a:pPr marL="587731" lvl="1" indent="-349724">
              <a:buFontTx/>
              <a:buChar char="-"/>
            </a:pPr>
            <a:r>
              <a:rPr lang="en-US" dirty="0" smtClean="0"/>
              <a:t>Hosting Content (static files), etc.</a:t>
            </a:r>
          </a:p>
          <a:p>
            <a:pPr marL="349724" indent="-349724">
              <a:buFontTx/>
              <a:buChar char="-"/>
            </a:pPr>
            <a:endParaRPr lang="en-US" dirty="0" smtClean="0"/>
          </a:p>
        </p:txBody>
      </p:sp>
      <p:pic>
        <p:nvPicPr>
          <p:cNvPr id="3" name="Picture 2"/>
          <p:cNvPicPr>
            <a:picLocks noChangeAspect="1"/>
          </p:cNvPicPr>
          <p:nvPr/>
        </p:nvPicPr>
        <p:blipFill>
          <a:blip r:embed="rId3"/>
          <a:stretch>
            <a:fillRect/>
          </a:stretch>
        </p:blipFill>
        <p:spPr>
          <a:xfrm>
            <a:off x="8423456" y="2361462"/>
            <a:ext cx="3157251" cy="1719487"/>
          </a:xfrm>
          <a:prstGeom prst="rect">
            <a:avLst/>
          </a:prstGeom>
        </p:spPr>
      </p:pic>
    </p:spTree>
    <p:extLst>
      <p:ext uri="{BB962C8B-B14F-4D97-AF65-F5344CB8AC3E}">
        <p14:creationId xmlns:p14="http://schemas.microsoft.com/office/powerpoint/2010/main" val="31611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OWIN</a:t>
            </a:r>
            <a:endParaRPr lang="en-US" dirty="0"/>
          </a:p>
        </p:txBody>
      </p:sp>
      <p:sp>
        <p:nvSpPr>
          <p:cNvPr id="4" name="Content Placeholder 3"/>
          <p:cNvSpPr>
            <a:spLocks noGrp="1"/>
          </p:cNvSpPr>
          <p:nvPr>
            <p:ph idx="4294967295"/>
          </p:nvPr>
        </p:nvSpPr>
        <p:spPr>
          <a:xfrm>
            <a:off x="855768" y="1861968"/>
            <a:ext cx="10724938" cy="4437962"/>
          </a:xfrm>
          <a:prstGeom prst="rect">
            <a:avLst/>
          </a:prstGeom>
        </p:spPr>
        <p:txBody>
          <a:bodyPr>
            <a:normAutofit fontScale="92500"/>
          </a:bodyPr>
          <a:lstStyle/>
          <a:p>
            <a:pPr marL="349724" indent="-349724">
              <a:buFontTx/>
              <a:buChar char="-"/>
            </a:pPr>
            <a:r>
              <a:rPr lang="en-US" dirty="0" smtClean="0"/>
              <a:t>Started by group of Open source developers in the community to define the specification of how web server and web application can interact</a:t>
            </a:r>
          </a:p>
          <a:p>
            <a:pPr marL="349724" indent="-349724">
              <a:buFontTx/>
              <a:buChar char="-"/>
            </a:pPr>
            <a:endParaRPr lang="en-US" dirty="0" smtClean="0"/>
          </a:p>
          <a:p>
            <a:pPr marL="349724" indent="-349724">
              <a:buFontTx/>
              <a:buChar char="-"/>
            </a:pPr>
            <a:r>
              <a:rPr lang="en-US" dirty="0" smtClean="0"/>
              <a:t>The </a:t>
            </a:r>
            <a:r>
              <a:rPr lang="en-US" dirty="0"/>
              <a:t>goal of OWIN is to decouple server and application and by being and open standard, stimulate the open source ecosystem of .NET web development tools</a:t>
            </a:r>
          </a:p>
          <a:p>
            <a:pPr marL="349724" indent="-349724">
              <a:buFontTx/>
              <a:buChar char="-"/>
            </a:pPr>
            <a:endParaRPr lang="en-US" dirty="0" smtClean="0"/>
          </a:p>
          <a:p>
            <a:pPr marL="349724" indent="-349724">
              <a:buFontTx/>
              <a:buChar char="-"/>
            </a:pPr>
            <a:endParaRPr lang="en-US" dirty="0" smtClean="0"/>
          </a:p>
        </p:txBody>
      </p:sp>
    </p:spTree>
    <p:extLst>
      <p:ext uri="{BB962C8B-B14F-4D97-AF65-F5344CB8AC3E}">
        <p14:creationId xmlns:p14="http://schemas.microsoft.com/office/powerpoint/2010/main" val="28380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186501" y="1540907"/>
            <a:ext cx="6031283" cy="1919346"/>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Unified development across </a:t>
            </a:r>
            <a:br>
              <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br>
            <a:r>
              <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Windows devices</a:t>
            </a:r>
          </a:p>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Extend your reach to any device with .NET</a:t>
            </a:r>
            <a:endPar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43" name="Chevron 42"/>
          <p:cNvSpPr/>
          <p:nvPr/>
        </p:nvSpPr>
        <p:spPr bwMode="auto">
          <a:xfrm>
            <a:off x="6186501" y="3631337"/>
            <a:ext cx="6031283" cy="1919346"/>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Cross-platform, high performance .NET</a:t>
            </a:r>
          </a:p>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Cloud optimized framework </a:t>
            </a:r>
            <a:b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b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81828" y="1540907"/>
            <a:ext cx="6031283" cy="1919346"/>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endPar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14" name="Chevron 13"/>
          <p:cNvSpPr/>
          <p:nvPr/>
        </p:nvSpPr>
        <p:spPr bwMode="auto">
          <a:xfrm>
            <a:off x="381828" y="3631337"/>
            <a:ext cx="6031283" cy="1919346"/>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endPar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107682" y="1540907"/>
            <a:ext cx="2321634" cy="1919346"/>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107682" y="3631337"/>
            <a:ext cx="2321634" cy="1919346"/>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95334" y="1540907"/>
            <a:ext cx="3665367" cy="400977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97" kern="0" dirty="0">
                <a:gradFill>
                  <a:gsLst>
                    <a:gs pos="0">
                      <a:schemeClr val="tx1"/>
                    </a:gs>
                    <a:gs pos="100000">
                      <a:schemeClr val="tx1"/>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2800"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76324" y="313432"/>
            <a:ext cx="11883829" cy="822179"/>
          </a:xfrm>
        </p:spPr>
        <p:txBody>
          <a:bodyPr/>
          <a:lstStyle/>
          <a:p>
            <a:r>
              <a:rPr lang="en-US" sz="4488" dirty="0"/>
              <a:t>Exciting times ahead for .NET</a:t>
            </a:r>
          </a:p>
        </p:txBody>
      </p:sp>
    </p:spTree>
    <p:extLst>
      <p:ext uri="{BB962C8B-B14F-4D97-AF65-F5344CB8AC3E}">
        <p14:creationId xmlns:p14="http://schemas.microsoft.com/office/powerpoint/2010/main" val="3354405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OWIN/Katana works?</a:t>
            </a:r>
            <a:endParaRPr lang="en-US" dirty="0"/>
          </a:p>
        </p:txBody>
      </p:sp>
      <p:sp>
        <p:nvSpPr>
          <p:cNvPr id="4" name="Content Placeholder 3"/>
          <p:cNvSpPr>
            <a:spLocks noGrp="1"/>
          </p:cNvSpPr>
          <p:nvPr>
            <p:ph idx="4294967295"/>
          </p:nvPr>
        </p:nvSpPr>
        <p:spPr>
          <a:xfrm>
            <a:off x="5413089" y="2057414"/>
            <a:ext cx="6167617" cy="2575519"/>
          </a:xfrm>
          <a:prstGeom prst="rect">
            <a:avLst/>
          </a:prstGeom>
        </p:spPr>
        <p:txBody>
          <a:bodyPr>
            <a:normAutofit fontScale="32500" lnSpcReduction="20000"/>
          </a:bodyPr>
          <a:lstStyle/>
          <a:p>
            <a:pPr marL="0" indent="0">
              <a:buNone/>
            </a:pPr>
            <a:endParaRPr lang="en-US" dirty="0" smtClean="0"/>
          </a:p>
          <a:p>
            <a:pPr marL="349724" indent="-349724">
              <a:buFontTx/>
              <a:buChar char="-"/>
            </a:pPr>
            <a:r>
              <a:rPr lang="en-US" sz="4998" dirty="0"/>
              <a:t>OWIN Server loaded all the middlewares specified in the pipeline</a:t>
            </a:r>
          </a:p>
          <a:p>
            <a:pPr marL="349724" indent="-349724">
              <a:buFontTx/>
              <a:buChar char="-"/>
            </a:pPr>
            <a:endParaRPr lang="en-US" sz="4998" dirty="0"/>
          </a:p>
          <a:p>
            <a:pPr marL="349724" indent="-349724">
              <a:buFontTx/>
              <a:buChar char="-"/>
            </a:pPr>
            <a:r>
              <a:rPr lang="en-US" sz="4998" dirty="0"/>
              <a:t>When request arrives, split request into Environment Dictionary</a:t>
            </a:r>
          </a:p>
          <a:p>
            <a:pPr marL="349724" indent="-349724">
              <a:buFontTx/>
              <a:buChar char="-"/>
            </a:pPr>
            <a:endParaRPr lang="en-US" sz="4998" dirty="0"/>
          </a:p>
          <a:p>
            <a:pPr marL="349724" indent="-349724">
              <a:buFontTx/>
              <a:buChar char="-"/>
            </a:pPr>
            <a:r>
              <a:rPr lang="en-US" sz="4998" dirty="0"/>
              <a:t>Call Invoke conventionally and pass dictionary </a:t>
            </a:r>
          </a:p>
          <a:p>
            <a:pPr marL="349724" indent="-349724">
              <a:buFontTx/>
              <a:buChar char="-"/>
            </a:pPr>
            <a:endParaRPr lang="en-US" sz="4998" dirty="0"/>
          </a:p>
          <a:p>
            <a:pPr marL="349724" indent="-349724">
              <a:buFontTx/>
              <a:buChar char="-"/>
            </a:pPr>
            <a:r>
              <a:rPr lang="en-US" sz="4998" dirty="0"/>
              <a:t>Each middleware can then Invoke the next middleware if needed</a:t>
            </a:r>
          </a:p>
          <a:p>
            <a:pPr marL="349724" indent="-349724">
              <a:buFontTx/>
              <a:buChar char="-"/>
            </a:pPr>
            <a:endParaRPr 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37" y="1934934"/>
            <a:ext cx="5010452" cy="2928643"/>
          </a:xfrm>
          <a:prstGeom prst="rect">
            <a:avLst/>
          </a:prstGeom>
        </p:spPr>
      </p:pic>
      <p:pic>
        <p:nvPicPr>
          <p:cNvPr id="6" name="Picture 5"/>
          <p:cNvPicPr>
            <a:picLocks noChangeAspect="1"/>
          </p:cNvPicPr>
          <p:nvPr/>
        </p:nvPicPr>
        <p:blipFill rotWithShape="1">
          <a:blip r:embed="rId3"/>
          <a:srcRect l="-276" t="13512" r="276" b="9593"/>
          <a:stretch/>
        </p:blipFill>
        <p:spPr>
          <a:xfrm>
            <a:off x="4308022" y="4462456"/>
            <a:ext cx="7272684" cy="2396691"/>
          </a:xfrm>
          <a:prstGeom prst="rect">
            <a:avLst/>
          </a:prstGeom>
        </p:spPr>
      </p:pic>
    </p:spTree>
    <p:extLst>
      <p:ext uri="{BB962C8B-B14F-4D97-AF65-F5344CB8AC3E}">
        <p14:creationId xmlns:p14="http://schemas.microsoft.com/office/powerpoint/2010/main" val="8740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Classification</a:t>
            </a:r>
            <a:endParaRPr lang="en-US" dirty="0"/>
          </a:p>
        </p:txBody>
      </p:sp>
      <p:sp>
        <p:nvSpPr>
          <p:cNvPr id="4" name="Content Placeholder 3"/>
          <p:cNvSpPr>
            <a:spLocks noGrp="1"/>
          </p:cNvSpPr>
          <p:nvPr>
            <p:ph idx="4294967295"/>
          </p:nvPr>
        </p:nvSpPr>
        <p:spPr>
          <a:xfrm>
            <a:off x="855768" y="1861968"/>
            <a:ext cx="10724938" cy="4437962"/>
          </a:xfrm>
          <a:prstGeom prst="rect">
            <a:avLst/>
          </a:prstGeom>
        </p:spPr>
        <p:txBody>
          <a:bodyPr>
            <a:normAutofit/>
          </a:bodyPr>
          <a:lstStyle/>
          <a:p>
            <a:pPr marL="0" indent="0">
              <a:buNone/>
            </a:pPr>
            <a:r>
              <a:rPr lang="en-US" dirty="0" smtClean="0"/>
              <a:t> </a:t>
            </a:r>
          </a:p>
        </p:txBody>
      </p:sp>
      <p:sp>
        <p:nvSpPr>
          <p:cNvPr id="5" name="Rounded Rectangle 4"/>
          <p:cNvSpPr/>
          <p:nvPr/>
        </p:nvSpPr>
        <p:spPr>
          <a:xfrm>
            <a:off x="7457648" y="5728568"/>
            <a:ext cx="3530570" cy="999218"/>
          </a:xfrm>
          <a:prstGeom prst="round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36" dirty="0"/>
              <a:t> </a:t>
            </a:r>
            <a:r>
              <a:rPr lang="en-US" sz="2856" dirty="0"/>
              <a:t>Host</a:t>
            </a:r>
            <a:br>
              <a:rPr lang="en-US" sz="2856" dirty="0"/>
            </a:br>
            <a:r>
              <a:rPr lang="en-US" sz="2040" dirty="0"/>
              <a:t>(IIS, OwinHost.exe, Custom Process)</a:t>
            </a:r>
            <a:endParaRPr lang="en-US" sz="2040" dirty="0"/>
          </a:p>
        </p:txBody>
      </p:sp>
      <p:sp>
        <p:nvSpPr>
          <p:cNvPr id="6" name="Rounded Rectangle 5"/>
          <p:cNvSpPr/>
          <p:nvPr/>
        </p:nvSpPr>
        <p:spPr>
          <a:xfrm>
            <a:off x="7457647" y="4391185"/>
            <a:ext cx="3530570" cy="99921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56" dirty="0"/>
              <a:t> Server </a:t>
            </a:r>
            <a:br>
              <a:rPr lang="en-US" sz="2856" dirty="0"/>
            </a:br>
            <a:r>
              <a:rPr lang="en-US" sz="2040" dirty="0" err="1"/>
              <a:t>SystemWeb</a:t>
            </a:r>
            <a:r>
              <a:rPr lang="en-US" sz="2040" dirty="0"/>
              <a:t>, </a:t>
            </a:r>
            <a:r>
              <a:rPr lang="en-US" sz="2040" dirty="0" err="1"/>
              <a:t>HttpListener</a:t>
            </a:r>
            <a:endParaRPr lang="en-US" sz="2040" dirty="0"/>
          </a:p>
        </p:txBody>
      </p:sp>
      <p:sp>
        <p:nvSpPr>
          <p:cNvPr id="7" name="Rounded Rectangle 6"/>
          <p:cNvSpPr/>
          <p:nvPr/>
        </p:nvSpPr>
        <p:spPr>
          <a:xfrm>
            <a:off x="7457646" y="3126576"/>
            <a:ext cx="3530570" cy="99921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56" dirty="0"/>
              <a:t> </a:t>
            </a:r>
            <a:r>
              <a:rPr lang="en-US" sz="2448" dirty="0"/>
              <a:t>Middleware </a:t>
            </a:r>
            <a:br>
              <a:rPr lang="en-US" sz="2448" dirty="0"/>
            </a:br>
            <a:r>
              <a:rPr lang="en-US" sz="1836" dirty="0"/>
              <a:t>(OwinIdentity, StaticFile, CustomMiddlewares,etc.)</a:t>
            </a:r>
            <a:r>
              <a:rPr lang="en-US" sz="2448" dirty="0"/>
              <a:t> </a:t>
            </a:r>
            <a:endParaRPr lang="en-US" sz="2856" dirty="0"/>
          </a:p>
        </p:txBody>
      </p:sp>
      <p:sp>
        <p:nvSpPr>
          <p:cNvPr id="8" name="Rounded Rectangle 7"/>
          <p:cNvSpPr/>
          <p:nvPr/>
        </p:nvSpPr>
        <p:spPr>
          <a:xfrm>
            <a:off x="7457649" y="1861968"/>
            <a:ext cx="3530570" cy="99921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36" dirty="0"/>
              <a:t> </a:t>
            </a:r>
            <a:r>
              <a:rPr lang="en-US" sz="2856" dirty="0"/>
              <a:t>Application</a:t>
            </a:r>
            <a:endParaRPr lang="en-US" sz="2040" dirty="0"/>
          </a:p>
          <a:p>
            <a:pPr algn="ctr"/>
            <a:r>
              <a:rPr lang="en-US" sz="2040" dirty="0"/>
              <a:t>ASP.NET MVC, Web API</a:t>
            </a:r>
            <a:endParaRPr lang="en-US" sz="2856" dirty="0"/>
          </a:p>
        </p:txBody>
      </p:sp>
      <p:sp>
        <p:nvSpPr>
          <p:cNvPr id="3" name="Rectangle 2"/>
          <p:cNvSpPr/>
          <p:nvPr/>
        </p:nvSpPr>
        <p:spPr>
          <a:xfrm>
            <a:off x="945919" y="1663583"/>
            <a:ext cx="6217356" cy="5088835"/>
          </a:xfrm>
          <a:prstGeom prst="rect">
            <a:avLst/>
          </a:prstGeom>
        </p:spPr>
        <p:txBody>
          <a:bodyPr>
            <a:spAutoFit/>
          </a:bodyPr>
          <a:lstStyle/>
          <a:p>
            <a:endParaRPr lang="en-US" sz="2448" dirty="0"/>
          </a:p>
          <a:p>
            <a:r>
              <a:rPr lang="en-US" sz="2448" dirty="0"/>
              <a:t>Application- Web Application</a:t>
            </a:r>
          </a:p>
          <a:p>
            <a:endParaRPr lang="en-US" sz="2448" dirty="0"/>
          </a:p>
          <a:p>
            <a:endParaRPr lang="en-US" sz="2448" dirty="0"/>
          </a:p>
          <a:p>
            <a:r>
              <a:rPr lang="en-US" sz="2448" dirty="0"/>
              <a:t>Middleware- Component linked together to make a pipeline</a:t>
            </a:r>
            <a:endParaRPr lang="en-US" sz="2448" dirty="0"/>
          </a:p>
          <a:p>
            <a:endParaRPr lang="en-US" sz="2448" dirty="0"/>
          </a:p>
          <a:p>
            <a:endParaRPr lang="en-US" sz="2448" dirty="0"/>
          </a:p>
          <a:p>
            <a:r>
              <a:rPr lang="en-US" sz="2448" dirty="0"/>
              <a:t>Server- </a:t>
            </a:r>
            <a:r>
              <a:rPr lang="en-US" sz="2448" dirty="0"/>
              <a:t>Listen for HTTP request </a:t>
            </a:r>
          </a:p>
          <a:p>
            <a:endParaRPr lang="en-US" sz="2448" dirty="0"/>
          </a:p>
          <a:p>
            <a:endParaRPr lang="en-US" sz="2448" dirty="0"/>
          </a:p>
          <a:p>
            <a:r>
              <a:rPr lang="en-US" sz="2448" dirty="0"/>
              <a:t>Host </a:t>
            </a:r>
            <a:r>
              <a:rPr lang="en-US" sz="2448" dirty="0"/>
              <a:t>– spins up the process</a:t>
            </a:r>
          </a:p>
          <a:p>
            <a:endParaRPr lang="en-US" sz="2448" dirty="0"/>
          </a:p>
        </p:txBody>
      </p:sp>
    </p:spTree>
    <p:extLst>
      <p:ext uri="{BB962C8B-B14F-4D97-AF65-F5344CB8AC3E}">
        <p14:creationId xmlns:p14="http://schemas.microsoft.com/office/powerpoint/2010/main" val="281160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Specification</a:t>
            </a:r>
            <a:endParaRPr lang="en-US" dirty="0"/>
          </a:p>
        </p:txBody>
      </p:sp>
      <p:sp>
        <p:nvSpPr>
          <p:cNvPr id="3" name="Content Placeholder 2"/>
          <p:cNvSpPr>
            <a:spLocks noGrp="1"/>
          </p:cNvSpPr>
          <p:nvPr>
            <p:ph idx="4294967295"/>
          </p:nvPr>
        </p:nvSpPr>
        <p:spPr>
          <a:xfrm>
            <a:off x="855768" y="1861968"/>
            <a:ext cx="5092839" cy="4437962"/>
          </a:xfrm>
          <a:prstGeom prst="rect">
            <a:avLst/>
          </a:prstGeom>
        </p:spPr>
        <p:txBody>
          <a:bodyPr/>
          <a:lstStyle/>
          <a:p>
            <a:r>
              <a:rPr lang="en-US" dirty="0" smtClean="0"/>
              <a:t>Environment models HTTP request/response </a:t>
            </a:r>
          </a:p>
          <a:p>
            <a:pPr marL="349724" indent="-349724">
              <a:buFontTx/>
              <a:buChar char="-"/>
            </a:pPr>
            <a:r>
              <a:rPr lang="en-US" dirty="0" err="1" smtClean="0"/>
              <a:t>HttpContext</a:t>
            </a:r>
            <a:r>
              <a:rPr lang="en-US" dirty="0" smtClean="0"/>
              <a:t> </a:t>
            </a:r>
            <a:endParaRPr lang="en-US" dirty="0" smtClean="0"/>
          </a:p>
          <a:p>
            <a:pPr marL="587731" lvl="1" indent="-349724">
              <a:buFontTx/>
              <a:buChar char="-"/>
            </a:pPr>
            <a:r>
              <a:rPr lang="en-US" dirty="0" smtClean="0"/>
              <a:t>All .NET primitive types so no framework dependencies</a:t>
            </a:r>
          </a:p>
          <a:p>
            <a:pPr marL="587731" lvl="1" indent="-349724">
              <a:buFontTx/>
              <a:buChar char="-"/>
            </a:pPr>
            <a:r>
              <a:rPr lang="en-US" dirty="0" smtClean="0"/>
              <a:t>Standard set of Key/Value pairs</a:t>
            </a:r>
          </a:p>
          <a:p>
            <a:pPr marL="587731" lvl="1" indent="-349724">
              <a:buFontTx/>
              <a:buChar char="-"/>
            </a:pPr>
            <a:endParaRPr lang="en-US" dirty="0"/>
          </a:p>
        </p:txBody>
      </p:sp>
      <p:graphicFrame>
        <p:nvGraphicFramePr>
          <p:cNvPr id="4" name="Table 3"/>
          <p:cNvGraphicFramePr>
            <a:graphicFrameLocks noGrp="1"/>
          </p:cNvGraphicFramePr>
          <p:nvPr>
            <p:extLst/>
          </p:nvPr>
        </p:nvGraphicFramePr>
        <p:xfrm>
          <a:off x="6033864" y="1097156"/>
          <a:ext cx="5635674" cy="5518640"/>
        </p:xfrm>
        <a:graphic>
          <a:graphicData uri="http://schemas.openxmlformats.org/drawingml/2006/table">
            <a:tbl>
              <a:tblPr>
                <a:tableStyleId>{284E427A-3D55-4303-BF80-6455036E1DE7}</a:tableStyleId>
              </a:tblPr>
              <a:tblGrid>
                <a:gridCol w="2817837"/>
                <a:gridCol w="2817837"/>
              </a:tblGrid>
              <a:tr h="230150">
                <a:tc>
                  <a:txBody>
                    <a:bodyPr/>
                    <a:lstStyle/>
                    <a:p>
                      <a:r>
                        <a:rPr lang="en-US" sz="1100" b="1" dirty="0"/>
                        <a:t>Key Name</a:t>
                      </a:r>
                    </a:p>
                  </a:txBody>
                  <a:tcPr marL="59173" marR="59173" marT="29586" marB="29586" anchor="ctr"/>
                </a:tc>
                <a:tc>
                  <a:txBody>
                    <a:bodyPr/>
                    <a:lstStyle/>
                    <a:p>
                      <a:r>
                        <a:rPr lang="en-US" sz="1100" b="1" dirty="0"/>
                        <a:t>Value Description</a:t>
                      </a:r>
                    </a:p>
                  </a:txBody>
                  <a:tcPr marL="59173" marR="59173" marT="29586" marB="29586" anchor="ctr"/>
                </a:tc>
              </a:tr>
              <a:tr h="827704">
                <a:tc>
                  <a:txBody>
                    <a:bodyPr/>
                    <a:lstStyle/>
                    <a:p>
                      <a:r>
                        <a:rPr lang="en-US" sz="1100"/>
                        <a:t>"owin.RequestBody"</a:t>
                      </a:r>
                    </a:p>
                  </a:txBody>
                  <a:tcPr marL="59173" marR="59173" marT="29586" marB="29586" anchor="ctr"/>
                </a:tc>
                <a:tc>
                  <a:txBody>
                    <a:bodyPr/>
                    <a:lstStyle/>
                    <a:p>
                      <a:r>
                        <a:rPr lang="en-US" sz="1100"/>
                        <a:t>A Stream with the request body, if any. Stream.Null MAY be used as a placeholder if there is no request body. See </a:t>
                      </a:r>
                      <a:r>
                        <a:rPr lang="en-US" sz="1100">
                          <a:hlinkClick r:id="rId2"/>
                        </a:rPr>
                        <a:t>Request Body</a:t>
                      </a:r>
                      <a:r>
                        <a:rPr lang="en-US" sz="1100"/>
                        <a:t>.</a:t>
                      </a:r>
                    </a:p>
                  </a:txBody>
                  <a:tcPr marL="59173" marR="59173" marT="29586" marB="29586" anchor="ctr"/>
                </a:tc>
              </a:tr>
              <a:tr h="446807">
                <a:tc>
                  <a:txBody>
                    <a:bodyPr/>
                    <a:lstStyle/>
                    <a:p>
                      <a:r>
                        <a:rPr lang="en-US" sz="1100" dirty="0"/>
                        <a:t>"</a:t>
                      </a:r>
                      <a:r>
                        <a:rPr lang="en-US" sz="1100" dirty="0" err="1"/>
                        <a:t>owin.RequestHeaders</a:t>
                      </a:r>
                      <a:r>
                        <a:rPr lang="en-US" sz="1100" dirty="0"/>
                        <a:t>"</a:t>
                      </a:r>
                    </a:p>
                  </a:txBody>
                  <a:tcPr marL="59173" marR="59173" marT="29586" marB="29586" anchor="ctr"/>
                </a:tc>
                <a:tc>
                  <a:txBody>
                    <a:bodyPr/>
                    <a:lstStyle/>
                    <a:p>
                      <a:r>
                        <a:rPr lang="en-US" sz="1100" dirty="0"/>
                        <a:t>An </a:t>
                      </a:r>
                      <a:r>
                        <a:rPr lang="en-US" sz="1100" dirty="0" err="1"/>
                        <a:t>IDictionary</a:t>
                      </a:r>
                      <a:r>
                        <a:rPr lang="en-US" sz="1100" dirty="0"/>
                        <a:t>&lt;string, string[]&gt; of request headers. See </a:t>
                      </a:r>
                      <a:r>
                        <a:rPr lang="en-US" sz="1100" dirty="0">
                          <a:hlinkClick r:id="rId3"/>
                        </a:rPr>
                        <a:t>Headers</a:t>
                      </a:r>
                      <a:r>
                        <a:rPr lang="en-US" sz="1100" dirty="0"/>
                        <a:t>.</a:t>
                      </a:r>
                    </a:p>
                  </a:txBody>
                  <a:tcPr marL="59173" marR="59173" marT="29586" marB="29586" anchor="ctr"/>
                </a:tc>
              </a:tr>
              <a:tr h="637255">
                <a:tc>
                  <a:txBody>
                    <a:bodyPr/>
                    <a:lstStyle/>
                    <a:p>
                      <a:r>
                        <a:rPr lang="en-US" sz="1100" dirty="0"/>
                        <a:t>"</a:t>
                      </a:r>
                      <a:r>
                        <a:rPr lang="en-US" sz="1100" dirty="0" err="1"/>
                        <a:t>owin.RequestMethod</a:t>
                      </a:r>
                      <a:r>
                        <a:rPr lang="en-US" sz="1100" dirty="0"/>
                        <a:t>"</a:t>
                      </a:r>
                    </a:p>
                  </a:txBody>
                  <a:tcPr marL="59173" marR="59173" marT="29586" marB="29586" anchor="ctr"/>
                </a:tc>
                <a:tc>
                  <a:txBody>
                    <a:bodyPr/>
                    <a:lstStyle/>
                    <a:p>
                      <a:r>
                        <a:rPr lang="en-US" sz="1100"/>
                        <a:t>A string containing the HTTP request method of the request (e.g., "GET", "POST").</a:t>
                      </a:r>
                    </a:p>
                  </a:txBody>
                  <a:tcPr marL="59173" marR="59173" marT="29586" marB="29586" anchor="ctr"/>
                </a:tc>
              </a:tr>
              <a:tr h="637255">
                <a:tc>
                  <a:txBody>
                    <a:bodyPr/>
                    <a:lstStyle/>
                    <a:p>
                      <a:r>
                        <a:rPr lang="en-US" sz="1100"/>
                        <a:t>"owin.RequestPath"</a:t>
                      </a:r>
                    </a:p>
                  </a:txBody>
                  <a:tcPr marL="59173" marR="59173" marT="29586" marB="29586" anchor="ctr"/>
                </a:tc>
                <a:tc>
                  <a:txBody>
                    <a:bodyPr/>
                    <a:lstStyle/>
                    <a:p>
                      <a:r>
                        <a:rPr lang="en-US" sz="1100"/>
                        <a:t>A string containing the request path. The path MUST be relative to the "root" of the application delegate; see </a:t>
                      </a:r>
                      <a:r>
                        <a:rPr lang="en-US" sz="1100">
                          <a:hlinkClick r:id="rId4"/>
                        </a:rPr>
                        <a:t>Paths</a:t>
                      </a:r>
                      <a:r>
                        <a:rPr lang="en-US" sz="1100"/>
                        <a:t>.</a:t>
                      </a:r>
                    </a:p>
                  </a:txBody>
                  <a:tcPr marL="59173" marR="59173" marT="29586" marB="29586" anchor="ctr"/>
                </a:tc>
              </a:tr>
              <a:tr h="637255">
                <a:tc>
                  <a:txBody>
                    <a:bodyPr/>
                    <a:lstStyle/>
                    <a:p>
                      <a:r>
                        <a:rPr lang="en-US" sz="1100"/>
                        <a:t>"owin.RequestPathBase" </a:t>
                      </a:r>
                    </a:p>
                  </a:txBody>
                  <a:tcPr marL="59173" marR="59173" marT="29586" marB="29586" anchor="ctr"/>
                </a:tc>
                <a:tc>
                  <a:txBody>
                    <a:bodyPr/>
                    <a:lstStyle/>
                    <a:p>
                      <a:r>
                        <a:rPr lang="en-US" sz="1100"/>
                        <a:t>A string containing the portion of the request path corresponding to the "root" of the application delegate; see </a:t>
                      </a:r>
                      <a:r>
                        <a:rPr lang="en-US" sz="1100">
                          <a:hlinkClick r:id="rId4"/>
                        </a:rPr>
                        <a:t>Paths</a:t>
                      </a:r>
                      <a:r>
                        <a:rPr lang="en-US" sz="1100"/>
                        <a:t>.</a:t>
                      </a:r>
                    </a:p>
                  </a:txBody>
                  <a:tcPr marL="59173" marR="59173" marT="29586" marB="29586" anchor="ctr"/>
                </a:tc>
              </a:tr>
              <a:tr h="446807">
                <a:tc>
                  <a:txBody>
                    <a:bodyPr/>
                    <a:lstStyle/>
                    <a:p>
                      <a:r>
                        <a:rPr lang="en-US" sz="1100"/>
                        <a:t>"owin.RequestProtocol" </a:t>
                      </a:r>
                    </a:p>
                  </a:txBody>
                  <a:tcPr marL="59173" marR="59173" marT="29586" marB="29586" anchor="ctr"/>
                </a:tc>
                <a:tc>
                  <a:txBody>
                    <a:bodyPr/>
                    <a:lstStyle/>
                    <a:p>
                      <a:r>
                        <a:rPr lang="en-US" sz="1100"/>
                        <a:t>A string containing the protocol name and version (e.g. "HTTP/1.0" or "HTTP/1.1"). </a:t>
                      </a:r>
                    </a:p>
                  </a:txBody>
                  <a:tcPr marL="59173" marR="59173" marT="29586" marB="29586" anchor="ctr"/>
                </a:tc>
              </a:tr>
              <a:tr h="1018152">
                <a:tc>
                  <a:txBody>
                    <a:bodyPr/>
                    <a:lstStyle/>
                    <a:p>
                      <a:r>
                        <a:rPr lang="en-US" sz="1100"/>
                        <a:t>"owin.RequestQueryString"</a:t>
                      </a:r>
                    </a:p>
                  </a:txBody>
                  <a:tcPr marL="59173" marR="59173" marT="29586" marB="29586" anchor="ctr"/>
                </a:tc>
                <a:tc>
                  <a:txBody>
                    <a:bodyPr/>
                    <a:lstStyle/>
                    <a:p>
                      <a:r>
                        <a:rPr lang="en-US" sz="1100"/>
                        <a:t>A string containing the query string component of the HTTP request URI, without the leading “?” (e.g., "foo=bar&amp;baz=quux"). The value may be an empty string. </a:t>
                      </a:r>
                    </a:p>
                  </a:txBody>
                  <a:tcPr marL="59173" marR="59173" marT="29586" marB="29586" anchor="ctr"/>
                </a:tc>
              </a:tr>
              <a:tr h="637255">
                <a:tc>
                  <a:txBody>
                    <a:bodyPr/>
                    <a:lstStyle/>
                    <a:p>
                      <a:r>
                        <a:rPr lang="en-US" sz="1100"/>
                        <a:t>"owin.RequestScheme" </a:t>
                      </a:r>
                    </a:p>
                  </a:txBody>
                  <a:tcPr marL="59173" marR="59173" marT="29586" marB="29586" anchor="ctr"/>
                </a:tc>
                <a:tc>
                  <a:txBody>
                    <a:bodyPr/>
                    <a:lstStyle/>
                    <a:p>
                      <a:r>
                        <a:rPr lang="en-US" sz="1100" dirty="0"/>
                        <a:t>A string containing the URI scheme used for the request (e.g., "http", "https"); see </a:t>
                      </a:r>
                      <a:r>
                        <a:rPr lang="en-US" sz="1100" dirty="0">
                          <a:hlinkClick r:id="rId5"/>
                        </a:rPr>
                        <a:t>URI Scheme</a:t>
                      </a:r>
                      <a:r>
                        <a:rPr lang="en-US" sz="1100" dirty="0"/>
                        <a:t>. </a:t>
                      </a:r>
                    </a:p>
                  </a:txBody>
                  <a:tcPr marL="59173" marR="59173" marT="29586" marB="29586" anchor="ctr"/>
                </a:tc>
              </a:tr>
            </a:tbl>
          </a:graphicData>
        </a:graphic>
      </p:graphicFrame>
    </p:spTree>
    <p:extLst>
      <p:ext uri="{BB962C8B-B14F-4D97-AF65-F5344CB8AC3E}">
        <p14:creationId xmlns:p14="http://schemas.microsoft.com/office/powerpoint/2010/main" val="2956668773"/>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Helios</a:t>
            </a:r>
            <a:endParaRPr lang="en-US" dirty="0"/>
          </a:p>
        </p:txBody>
      </p:sp>
      <p:sp>
        <p:nvSpPr>
          <p:cNvPr id="3" name="Content Placeholder 2"/>
          <p:cNvSpPr>
            <a:spLocks noGrp="1"/>
          </p:cNvSpPr>
          <p:nvPr>
            <p:ph idx="4294967295"/>
          </p:nvPr>
        </p:nvSpPr>
        <p:spPr>
          <a:xfrm>
            <a:off x="855768" y="1861968"/>
            <a:ext cx="10184092" cy="4437962"/>
          </a:xfrm>
          <a:prstGeom prst="rect">
            <a:avLst/>
          </a:prstGeom>
        </p:spPr>
        <p:txBody>
          <a:bodyPr>
            <a:normAutofit/>
          </a:bodyPr>
          <a:lstStyle/>
          <a:p>
            <a:pPr marL="587731" lvl="1" indent="-349724">
              <a:buFontTx/>
              <a:buChar char="-"/>
            </a:pPr>
            <a:r>
              <a:rPr lang="en-US" dirty="0" smtClean="0"/>
              <a:t>Another OWIN implementation by Microsoft </a:t>
            </a:r>
          </a:p>
          <a:p>
            <a:pPr marL="587731" lvl="1" indent="-349724">
              <a:buFontTx/>
              <a:buChar char="-"/>
            </a:pPr>
            <a:r>
              <a:rPr lang="en-US" dirty="0" smtClean="0"/>
              <a:t>Developed in 2013</a:t>
            </a:r>
          </a:p>
          <a:p>
            <a:pPr marL="587731" lvl="1" indent="-349724">
              <a:buFontTx/>
              <a:buChar char="-"/>
            </a:pPr>
            <a:r>
              <a:rPr lang="en-US" dirty="0" smtClean="0"/>
              <a:t>To deploy </a:t>
            </a:r>
            <a:r>
              <a:rPr lang="en-US" dirty="0" err="1" smtClean="0"/>
              <a:t>ASP.Net</a:t>
            </a:r>
            <a:r>
              <a:rPr lang="en-US" dirty="0" smtClean="0"/>
              <a:t> Web application on top of IIS without using standard </a:t>
            </a:r>
            <a:r>
              <a:rPr lang="en-US" smtClean="0"/>
              <a:t>ASP.NET HTTP </a:t>
            </a:r>
            <a:r>
              <a:rPr lang="en-US" dirty="0" smtClean="0"/>
              <a:t>Pipeline </a:t>
            </a:r>
          </a:p>
          <a:p>
            <a:pPr marL="587731" lvl="1" indent="-349724">
              <a:buFontTx/>
              <a:buChar char="-"/>
            </a:pPr>
            <a:r>
              <a:rPr lang="en-US" dirty="0" smtClean="0"/>
              <a:t>Add through </a:t>
            </a:r>
            <a:r>
              <a:rPr lang="en-US" dirty="0" err="1" smtClean="0"/>
              <a:t>NuGet</a:t>
            </a:r>
            <a:r>
              <a:rPr lang="en-US" dirty="0" smtClean="0"/>
              <a:t> </a:t>
            </a:r>
          </a:p>
          <a:p>
            <a:pPr marL="1050791" lvl="2" indent="-349724">
              <a:buFontTx/>
              <a:buChar char="-"/>
            </a:pPr>
            <a:r>
              <a:rPr lang="en-US" dirty="0" err="1" smtClean="0"/>
              <a:t>Microsoft.OWIN.Host.IIS</a:t>
            </a:r>
            <a:endParaRPr lang="en-US" dirty="0" smtClean="0"/>
          </a:p>
          <a:p>
            <a:pPr marL="587731" lvl="1" indent="-349724">
              <a:buFontTx/>
              <a:buChar char="-"/>
            </a:pPr>
            <a:r>
              <a:rPr lang="en-US" dirty="0" smtClean="0"/>
              <a:t>Runs with .NET Framework 4.5.1</a:t>
            </a:r>
          </a:p>
          <a:p>
            <a:pPr marL="587731" lvl="1" indent="-349724">
              <a:buFontTx/>
              <a:buChar char="-"/>
            </a:pPr>
            <a:r>
              <a:rPr lang="en-US" dirty="0" smtClean="0"/>
              <a:t>When request comes to IIS, check if this assembly is loaded</a:t>
            </a:r>
          </a:p>
          <a:p>
            <a:pPr marL="1050791" lvl="2" indent="-349724">
              <a:buFontTx/>
              <a:buChar char="-"/>
            </a:pPr>
            <a:r>
              <a:rPr lang="en-US" dirty="0" smtClean="0"/>
              <a:t>Route the request to the Application pipeline (OWIN based) rather than going through the default Integrated pipeline</a:t>
            </a:r>
          </a:p>
        </p:txBody>
      </p:sp>
    </p:spTree>
    <p:extLst>
      <p:ext uri="{BB962C8B-B14F-4D97-AF65-F5344CB8AC3E}">
        <p14:creationId xmlns:p14="http://schemas.microsoft.com/office/powerpoint/2010/main" val="2576261130"/>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Middleware</a:t>
            </a:r>
            <a:endParaRPr lang="en-US" dirty="0"/>
          </a:p>
        </p:txBody>
      </p:sp>
      <p:sp>
        <p:nvSpPr>
          <p:cNvPr id="3" name="Content Placeholder 2"/>
          <p:cNvSpPr>
            <a:spLocks noGrp="1"/>
          </p:cNvSpPr>
          <p:nvPr>
            <p:ph idx="4294967295"/>
          </p:nvPr>
        </p:nvSpPr>
        <p:spPr>
          <a:xfrm>
            <a:off x="855767" y="1861968"/>
            <a:ext cx="4981469" cy="4437962"/>
          </a:xfrm>
          <a:prstGeom prst="rect">
            <a:avLst/>
          </a:prstGeom>
        </p:spPr>
        <p:txBody>
          <a:bodyPr/>
          <a:lstStyle/>
          <a:p>
            <a:pPr marL="587731" lvl="1" indent="-349724">
              <a:buFontTx/>
              <a:buChar char="-"/>
            </a:pPr>
            <a:r>
              <a:rPr lang="en-US" dirty="0" smtClean="0"/>
              <a:t>Custom HTTP pipeline </a:t>
            </a:r>
            <a:r>
              <a:rPr lang="en-US" dirty="0" smtClean="0"/>
              <a:t>component</a:t>
            </a:r>
          </a:p>
          <a:p>
            <a:pPr marL="587731" lvl="1" indent="-349724">
              <a:buFontTx/>
              <a:buChar char="-"/>
            </a:pPr>
            <a:endParaRPr lang="en-US" dirty="0" smtClean="0"/>
          </a:p>
          <a:p>
            <a:pPr marL="587731" lvl="1" indent="-349724">
              <a:buFontTx/>
              <a:buChar char="-"/>
            </a:pPr>
            <a:r>
              <a:rPr lang="en-US" dirty="0" smtClean="0"/>
              <a:t>Implements Invoke method (Conventionally) that takes </a:t>
            </a:r>
            <a:r>
              <a:rPr lang="en-US" dirty="0" err="1" smtClean="0"/>
              <a:t>IDictionary</a:t>
            </a:r>
            <a:r>
              <a:rPr lang="en-US" dirty="0" smtClean="0"/>
              <a:t>&lt;</a:t>
            </a:r>
            <a:r>
              <a:rPr lang="en-US" dirty="0" err="1" smtClean="0"/>
              <a:t>string,object</a:t>
            </a:r>
            <a:r>
              <a:rPr lang="en-US" dirty="0" smtClean="0"/>
              <a:t>&gt; as parameter and returns Task as return type.</a:t>
            </a:r>
          </a:p>
          <a:p>
            <a:pPr marL="587731" lvl="1" indent="-349724">
              <a:buFontTx/>
              <a:buChar char="-"/>
            </a:pPr>
            <a:endParaRPr lang="en-US" dirty="0"/>
          </a:p>
          <a:p>
            <a:pPr marL="587731" lvl="1" indent="-349724">
              <a:buFontTx/>
              <a:buChar char="-"/>
            </a:pPr>
            <a:endParaRPr lang="en-US" dirty="0"/>
          </a:p>
        </p:txBody>
      </p:sp>
      <p:pic>
        <p:nvPicPr>
          <p:cNvPr id="6" name="Picture 5"/>
          <p:cNvPicPr>
            <a:picLocks noChangeAspect="1"/>
          </p:cNvPicPr>
          <p:nvPr/>
        </p:nvPicPr>
        <p:blipFill>
          <a:blip r:embed="rId2"/>
          <a:stretch>
            <a:fillRect/>
          </a:stretch>
        </p:blipFill>
        <p:spPr>
          <a:xfrm>
            <a:off x="5989637" y="1363662"/>
            <a:ext cx="5943600" cy="5363280"/>
          </a:xfrm>
          <a:prstGeom prst="rect">
            <a:avLst/>
          </a:prstGeom>
        </p:spPr>
      </p:pic>
    </p:spTree>
    <p:extLst>
      <p:ext uri="{BB962C8B-B14F-4D97-AF65-F5344CB8AC3E}">
        <p14:creationId xmlns:p14="http://schemas.microsoft.com/office/powerpoint/2010/main" val="169358398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a:t>
            </a:r>
            <a:endParaRPr lang="en-US" dirty="0"/>
          </a:p>
        </p:txBody>
      </p:sp>
    </p:spTree>
    <p:extLst>
      <p:ext uri="{BB962C8B-B14F-4D97-AF65-F5344CB8AC3E}">
        <p14:creationId xmlns:p14="http://schemas.microsoft.com/office/powerpoint/2010/main" val="60367436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169455576"/>
              </p:ext>
            </p:extLst>
          </p:nvPr>
        </p:nvGraphicFramePr>
        <p:xfrm>
          <a:off x="579437" y="1820863"/>
          <a:ext cx="11049000" cy="4190998"/>
        </p:xfrm>
        <a:graphic>
          <a:graphicData uri="http://schemas.openxmlformats.org/drawingml/2006/table">
            <a:tbl>
              <a:tblPr>
                <a:tableStyleId>{22838BEF-8BB2-4498-84A7-C5851F593DF1}</a:tableStyleId>
              </a:tblPr>
              <a:tblGrid>
                <a:gridCol w="2209801"/>
                <a:gridCol w="8839199"/>
              </a:tblGrid>
              <a:tr h="625370">
                <a:tc>
                  <a:txBody>
                    <a:bodyPr/>
                    <a:lstStyle/>
                    <a:p>
                      <a:r>
                        <a:rPr lang="en-US" sz="2400" b="1" dirty="0"/>
                        <a:t>Lifestyle</a:t>
                      </a:r>
                    </a:p>
                  </a:txBody>
                  <a:tcPr marL="13059" marR="13059" marT="13059" marB="13059"/>
                </a:tc>
                <a:tc>
                  <a:txBody>
                    <a:bodyPr/>
                    <a:lstStyle/>
                    <a:p>
                      <a:r>
                        <a:rPr lang="en-US" sz="2400" b="1" dirty="0"/>
                        <a:t>Description</a:t>
                      </a:r>
                    </a:p>
                  </a:txBody>
                  <a:tcPr marL="13059" marR="13059" marT="13059" marB="13059"/>
                </a:tc>
              </a:tr>
              <a:tr h="1097061">
                <a:tc>
                  <a:txBody>
                    <a:bodyPr/>
                    <a:lstStyle/>
                    <a:p>
                      <a:r>
                        <a:rPr lang="en-US" sz="2000"/>
                        <a:t>Instance</a:t>
                      </a:r>
                    </a:p>
                  </a:txBody>
                  <a:tcPr marL="13059" marR="13059" marT="13059" marB="13059"/>
                </a:tc>
                <a:tc>
                  <a:txBody>
                    <a:bodyPr/>
                    <a:lstStyle/>
                    <a:p>
                      <a:r>
                        <a:rPr lang="en-US" sz="2000" dirty="0"/>
                        <a:t>A specific instance is given all the time. You are responsible for its initial creation</a:t>
                      </a:r>
                    </a:p>
                  </a:txBody>
                  <a:tcPr marL="13059" marR="13059" marT="13059" marB="13059"/>
                </a:tc>
              </a:tr>
              <a:tr h="625370">
                <a:tc>
                  <a:txBody>
                    <a:bodyPr/>
                    <a:lstStyle/>
                    <a:p>
                      <a:r>
                        <a:rPr lang="en-US" sz="2000" dirty="0"/>
                        <a:t>Transient</a:t>
                      </a:r>
                    </a:p>
                  </a:txBody>
                  <a:tcPr marL="13059" marR="13059" marT="13059" marB="13059"/>
                </a:tc>
                <a:tc>
                  <a:txBody>
                    <a:bodyPr/>
                    <a:lstStyle/>
                    <a:p>
                      <a:r>
                        <a:rPr lang="en-US" sz="2000"/>
                        <a:t>A new instance is created every time</a:t>
                      </a:r>
                    </a:p>
                  </a:txBody>
                  <a:tcPr marL="13059" marR="13059" marT="13059" marB="13059"/>
                </a:tc>
              </a:tr>
              <a:tr h="625370">
                <a:tc>
                  <a:txBody>
                    <a:bodyPr/>
                    <a:lstStyle/>
                    <a:p>
                      <a:r>
                        <a:rPr lang="en-US" sz="2000"/>
                        <a:t>Singleton</a:t>
                      </a:r>
                    </a:p>
                  </a:txBody>
                  <a:tcPr marL="13059" marR="13059" marT="13059" marB="13059"/>
                </a:tc>
                <a:tc>
                  <a:txBody>
                    <a:bodyPr/>
                    <a:lstStyle/>
                    <a:p>
                      <a:r>
                        <a:rPr lang="en-US" sz="2000"/>
                        <a:t>A single instance is created and it acts like a singleton</a:t>
                      </a:r>
                    </a:p>
                  </a:txBody>
                  <a:tcPr marL="13059" marR="13059" marT="13059" marB="13059"/>
                </a:tc>
              </a:tr>
              <a:tr h="1217827">
                <a:tc>
                  <a:txBody>
                    <a:bodyPr/>
                    <a:lstStyle/>
                    <a:p>
                      <a:r>
                        <a:rPr lang="en-US" sz="2000" dirty="0"/>
                        <a:t>Scoped</a:t>
                      </a:r>
                    </a:p>
                  </a:txBody>
                  <a:tcPr marL="13059" marR="13059" marT="13059" marB="13059"/>
                </a:tc>
                <a:tc>
                  <a:txBody>
                    <a:bodyPr/>
                    <a:lstStyle/>
                    <a:p>
                      <a:r>
                        <a:rPr lang="en-US" sz="2000" dirty="0"/>
                        <a:t>A single instance is created inside the current scope. It is equivalent to Singleton in the current scope</a:t>
                      </a:r>
                    </a:p>
                  </a:txBody>
                  <a:tcPr marL="13059" marR="13059" marT="13059" marB="13059"/>
                </a:tc>
              </a:tr>
            </a:tbl>
          </a:graphicData>
        </a:graphic>
      </p:graphicFrame>
    </p:spTree>
    <p:extLst>
      <p:ext uri="{BB962C8B-B14F-4D97-AF65-F5344CB8AC3E}">
        <p14:creationId xmlns:p14="http://schemas.microsoft.com/office/powerpoint/2010/main" val="857203838"/>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 </a:t>
            </a:r>
            <a:br>
              <a:rPr lang="en-US" dirty="0" smtClean="0"/>
            </a:br>
            <a:endParaRPr lang="en-US" i="1" dirty="0"/>
          </a:p>
        </p:txBody>
      </p:sp>
      <p:sp>
        <p:nvSpPr>
          <p:cNvPr id="3" name="Content Placeholder 2"/>
          <p:cNvSpPr>
            <a:spLocks noGrp="1"/>
          </p:cNvSpPr>
          <p:nvPr>
            <p:ph idx="4294967295"/>
          </p:nvPr>
        </p:nvSpPr>
        <p:spPr>
          <a:xfrm>
            <a:off x="855422" y="1439862"/>
            <a:ext cx="10724938" cy="4437962"/>
          </a:xfrm>
          <a:prstGeom prst="rect">
            <a:avLst/>
          </a:prstGeom>
        </p:spPr>
        <p:txBody>
          <a:bodyPr/>
          <a:lstStyle/>
          <a:p>
            <a:pPr marL="0" indent="0">
              <a:buNone/>
            </a:pPr>
            <a:r>
              <a:rPr lang="en-US" dirty="0" smtClean="0"/>
              <a:t>Old Stack</a:t>
            </a:r>
          </a:p>
          <a:p>
            <a:pPr>
              <a:buFontTx/>
              <a:buChar char="-"/>
            </a:pPr>
            <a:r>
              <a:rPr lang="en-US" dirty="0" smtClean="0"/>
              <a:t>Create custom Controller Factory that derives from </a:t>
            </a:r>
            <a:r>
              <a:rPr lang="en-US" b="1" dirty="0" smtClean="0"/>
              <a:t>DefaultControllerFactory</a:t>
            </a:r>
            <a:r>
              <a:rPr lang="en-US" dirty="0" smtClean="0"/>
              <a:t> class</a:t>
            </a:r>
          </a:p>
          <a:p>
            <a:pPr>
              <a:buFontTx/>
              <a:buChar char="-"/>
            </a:pPr>
            <a:r>
              <a:rPr lang="en-US" dirty="0" smtClean="0"/>
              <a:t>Override create controller method and specify your own logic to inject instances</a:t>
            </a:r>
          </a:p>
          <a:p>
            <a:pPr>
              <a:buFontTx/>
              <a:buChar char="-"/>
            </a:pPr>
            <a:r>
              <a:rPr lang="en-US" dirty="0" smtClean="0"/>
              <a:t>Then, finally set the controller factory instance by calling </a:t>
            </a:r>
            <a:r>
              <a:rPr lang="en-US" b="1" dirty="0" err="1" smtClean="0"/>
              <a:t>SetControllerFactory</a:t>
            </a:r>
            <a:r>
              <a:rPr lang="en-US" dirty="0" smtClean="0"/>
              <a:t> of current </a:t>
            </a:r>
            <a:r>
              <a:rPr lang="en-US" dirty="0" err="1" smtClean="0"/>
              <a:t>controllerbuilder</a:t>
            </a:r>
            <a:r>
              <a:rPr lang="en-US" dirty="0" smtClean="0"/>
              <a:t>.</a:t>
            </a:r>
          </a:p>
        </p:txBody>
      </p:sp>
    </p:spTree>
    <p:extLst>
      <p:ext uri="{BB962C8B-B14F-4D97-AF65-F5344CB8AC3E}">
        <p14:creationId xmlns:p14="http://schemas.microsoft.com/office/powerpoint/2010/main" val="172458536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 </a:t>
            </a:r>
            <a:br>
              <a:rPr lang="en-US" dirty="0" smtClean="0"/>
            </a:br>
            <a:endParaRPr lang="en-US" i="1" dirty="0"/>
          </a:p>
        </p:txBody>
      </p:sp>
      <p:sp>
        <p:nvSpPr>
          <p:cNvPr id="3" name="Content Placeholder 2"/>
          <p:cNvSpPr>
            <a:spLocks noGrp="1"/>
          </p:cNvSpPr>
          <p:nvPr>
            <p:ph idx="4294967295"/>
          </p:nvPr>
        </p:nvSpPr>
        <p:spPr>
          <a:xfrm>
            <a:off x="855768" y="1510990"/>
            <a:ext cx="10724938" cy="4437962"/>
          </a:xfrm>
          <a:prstGeom prst="rect">
            <a:avLst/>
          </a:prstGeom>
        </p:spPr>
        <p:txBody>
          <a:bodyPr/>
          <a:lstStyle/>
          <a:p>
            <a:pPr marL="0" indent="0">
              <a:buNone/>
            </a:pPr>
            <a:r>
              <a:rPr lang="en-US" dirty="0" smtClean="0"/>
              <a:t>New Stack</a:t>
            </a:r>
          </a:p>
          <a:p>
            <a:pPr>
              <a:buFontTx/>
              <a:buChar char="-"/>
            </a:pPr>
            <a:r>
              <a:rPr lang="en-US" dirty="0" smtClean="0"/>
              <a:t>All built in</a:t>
            </a:r>
          </a:p>
          <a:p>
            <a:pPr>
              <a:buFontTx/>
              <a:buChar char="-"/>
            </a:pPr>
            <a:r>
              <a:rPr lang="en-US" dirty="0" smtClean="0"/>
              <a:t>Just call services.addScoped, addTransient, addSingleton </a:t>
            </a:r>
            <a:r>
              <a:rPr lang="en-US" dirty="0" err="1" smtClean="0"/>
              <a:t>etc</a:t>
            </a:r>
            <a:r>
              <a:rPr lang="en-US" dirty="0" smtClean="0"/>
              <a:t> and specify the interface and its implementation</a:t>
            </a:r>
          </a:p>
          <a:p>
            <a:pPr>
              <a:buFontTx/>
              <a:buChar char="-"/>
            </a:pPr>
            <a:endParaRPr lang="en-US" dirty="0"/>
          </a:p>
          <a:p>
            <a:pPr>
              <a:buFontTx/>
              <a:buChar char="-"/>
            </a:pPr>
            <a:endParaRPr lang="en-US" dirty="0" smtClean="0"/>
          </a:p>
        </p:txBody>
      </p:sp>
      <p:pic>
        <p:nvPicPr>
          <p:cNvPr id="6" name="Picture 5"/>
          <p:cNvPicPr/>
          <p:nvPr/>
        </p:nvPicPr>
        <p:blipFill rotWithShape="1">
          <a:blip r:embed="rId3"/>
          <a:srcRect l="9617" t="53722" r="60342" b="38618"/>
          <a:stretch/>
        </p:blipFill>
        <p:spPr bwMode="auto">
          <a:xfrm>
            <a:off x="932239" y="4875492"/>
            <a:ext cx="10668000" cy="16697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88128828"/>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1103491" y="2091437"/>
            <a:ext cx="10229493" cy="3565265"/>
          </a:xfrm>
          <a:prstGeom prst="rect">
            <a:avLst/>
          </a:prstGeom>
        </p:spPr>
      </p:pic>
    </p:spTree>
    <p:extLst>
      <p:ext uri="{BB962C8B-B14F-4D97-AF65-F5344CB8AC3E}">
        <p14:creationId xmlns:p14="http://schemas.microsoft.com/office/powerpoint/2010/main" val="87881881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of .NET “verticals”</a:t>
            </a:r>
            <a:endParaRPr lang="en-US" dirty="0"/>
          </a:p>
        </p:txBody>
      </p:sp>
      <p:sp>
        <p:nvSpPr>
          <p:cNvPr id="4" name="Rectangle 3"/>
          <p:cNvSpPr/>
          <p:nvPr/>
        </p:nvSpPr>
        <p:spPr bwMode="auto">
          <a:xfrm>
            <a:off x="1396846" y="1569703"/>
            <a:ext cx="9442765" cy="4583817"/>
          </a:xfrm>
          <a:prstGeom prst="rect">
            <a:avLst/>
          </a:prstGeom>
          <a:solidFill>
            <a:srgbClr val="D5D5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a:lnSpc>
                <a:spcPct val="90000"/>
              </a:lnSpc>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sp>
        <p:nvSpPr>
          <p:cNvPr id="5" name="Rectangle 4"/>
          <p:cNvSpPr/>
          <p:nvPr/>
        </p:nvSpPr>
        <p:spPr bwMode="auto">
          <a:xfrm>
            <a:off x="2732369" y="1706637"/>
            <a:ext cx="1516320" cy="4308318"/>
          </a:xfrm>
          <a:prstGeom prst="rect">
            <a:avLst/>
          </a:prstGeom>
          <a:solidFill>
            <a:schemeClr val="bg1">
              <a:lumMod val="50000"/>
            </a:schemeClr>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6" name="Rectangle 5"/>
          <p:cNvSpPr/>
          <p:nvPr/>
        </p:nvSpPr>
        <p:spPr>
          <a:xfrm>
            <a:off x="2732369" y="1742849"/>
            <a:ext cx="1516320" cy="258532"/>
          </a:xfrm>
          <a:prstGeom prst="rect">
            <a:avLst/>
          </a:prstGeom>
        </p:spPr>
        <p:txBody>
          <a:bodyPr wrap="square">
            <a:spAutoFit/>
          </a:bodyPr>
          <a:lstStyle/>
          <a:p>
            <a:pPr marL="0" lvl="1" defTabSz="932048">
              <a:lnSpc>
                <a:spcPct val="90000"/>
              </a:lnSpc>
              <a:spcAft>
                <a:spcPts val="340"/>
              </a:spcAft>
              <a:defRPr/>
            </a:pPr>
            <a:r>
              <a:rPr lang="en-US" sz="1200" b="1" dirty="0" smtClean="0">
                <a:solidFill>
                  <a:srgbClr val="FFFFFF"/>
                </a:solidFill>
              </a:rPr>
              <a:t>Windows Desktop</a:t>
            </a:r>
            <a:endParaRPr lang="en-US" sz="1200" b="1" dirty="0">
              <a:solidFill>
                <a:srgbClr val="FFFFFF"/>
              </a:solidFill>
            </a:endParaRPr>
          </a:p>
        </p:txBody>
      </p:sp>
      <p:sp>
        <p:nvSpPr>
          <p:cNvPr id="7" name="Freeform 626"/>
          <p:cNvSpPr>
            <a:spLocks noChangeAspect="1" noEditPoints="1"/>
          </p:cNvSpPr>
          <p:nvPr/>
        </p:nvSpPr>
        <p:spPr bwMode="auto">
          <a:xfrm>
            <a:off x="3285690" y="2013418"/>
            <a:ext cx="366058" cy="24699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68570" tIns="34285" rIns="68570" bIns="34285" numCol="1" anchor="t" anchorCtr="0" compatLnSpc="1">
            <a:prstTxWarp prst="textNoShape">
              <a:avLst/>
            </a:prstTxWarp>
          </a:bodyPr>
          <a:lstStyle/>
          <a:p>
            <a:pPr defTabSz="685711">
              <a:defRPr/>
            </a:pPr>
            <a:endParaRPr lang="en-US" sz="809" b="1" kern="0">
              <a:gradFill>
                <a:gsLst>
                  <a:gs pos="14679">
                    <a:srgbClr val="FFFFFF"/>
                  </a:gs>
                  <a:gs pos="38000">
                    <a:srgbClr val="FFFFFF"/>
                  </a:gs>
                </a:gsLst>
                <a:lin ang="5400000" scaled="1"/>
              </a:gradFill>
              <a:cs typeface="Segoe UI" panose="020B0502040204020203" pitchFamily="34" charset="0"/>
            </a:endParaRPr>
          </a:p>
        </p:txBody>
      </p:sp>
      <p:sp>
        <p:nvSpPr>
          <p:cNvPr id="8" name="Rectangle 7"/>
          <p:cNvSpPr/>
          <p:nvPr/>
        </p:nvSpPr>
        <p:spPr>
          <a:xfrm>
            <a:off x="1521053" y="1648478"/>
            <a:ext cx="987130" cy="584775"/>
          </a:xfrm>
          <a:prstGeom prst="rect">
            <a:avLst/>
          </a:prstGeom>
        </p:spPr>
        <p:txBody>
          <a:bodyPr wrap="none">
            <a:spAutoFit/>
          </a:bodyPr>
          <a:lstStyle/>
          <a:p>
            <a:pPr defTabSz="932228"/>
            <a:r>
              <a:rPr lang="en-US" sz="3200" spc="-102" dirty="0">
                <a:ln w="3175">
                  <a:noFill/>
                </a:ln>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rPr>
              <a:t>.</a:t>
            </a:r>
            <a:r>
              <a:rPr lang="en-US" sz="3200" spc="-102" dirty="0" smtClean="0">
                <a:ln w="3175">
                  <a:noFill/>
                </a:ln>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rPr>
              <a:t>NET</a:t>
            </a:r>
            <a:endParaRPr lang="en-US" sz="1000" dirty="0">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endParaRPr>
          </a:p>
        </p:txBody>
      </p:sp>
      <p:sp>
        <p:nvSpPr>
          <p:cNvPr id="9" name="Rectangle 8"/>
          <p:cNvSpPr/>
          <p:nvPr/>
        </p:nvSpPr>
        <p:spPr bwMode="auto">
          <a:xfrm>
            <a:off x="4331874" y="1706637"/>
            <a:ext cx="1516320" cy="4308318"/>
          </a:xfrm>
          <a:prstGeom prst="rect">
            <a:avLst/>
          </a:prstGeom>
          <a:solidFill>
            <a:schemeClr val="bg1">
              <a:lumMod val="50000"/>
            </a:schemeClr>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0" name="Rectangle 9"/>
          <p:cNvSpPr/>
          <p:nvPr/>
        </p:nvSpPr>
        <p:spPr bwMode="auto">
          <a:xfrm>
            <a:off x="5931379" y="1706637"/>
            <a:ext cx="1516320" cy="4308318"/>
          </a:xfrm>
          <a:prstGeom prst="rect">
            <a:avLst/>
          </a:prstGeom>
          <a:solidFill>
            <a:schemeClr val="bg1">
              <a:lumMod val="50000"/>
            </a:schemeClr>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1" name="Rectangle 10"/>
          <p:cNvSpPr/>
          <p:nvPr/>
        </p:nvSpPr>
        <p:spPr bwMode="auto">
          <a:xfrm>
            <a:off x="7530884" y="1706637"/>
            <a:ext cx="1516320" cy="4308318"/>
          </a:xfrm>
          <a:prstGeom prst="rect">
            <a:avLst/>
          </a:prstGeom>
          <a:solidFill>
            <a:schemeClr val="bg1">
              <a:lumMod val="50000"/>
            </a:schemeClr>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2" name="Rectangle 11"/>
          <p:cNvSpPr/>
          <p:nvPr/>
        </p:nvSpPr>
        <p:spPr bwMode="auto">
          <a:xfrm>
            <a:off x="9130389" y="1706637"/>
            <a:ext cx="1516320" cy="4308318"/>
          </a:xfrm>
          <a:prstGeom prst="rect">
            <a:avLst/>
          </a:prstGeom>
          <a:solidFill>
            <a:schemeClr val="bg1">
              <a:lumMod val="50000"/>
            </a:schemeClr>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3" name="Rectangle 12"/>
          <p:cNvSpPr/>
          <p:nvPr/>
        </p:nvSpPr>
        <p:spPr bwMode="auto">
          <a:xfrm>
            <a:off x="2824460" y="2374787"/>
            <a:ext cx="1332618" cy="1039640"/>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4" name="Rectangle 13"/>
          <p:cNvSpPr/>
          <p:nvPr/>
        </p:nvSpPr>
        <p:spPr bwMode="auto">
          <a:xfrm>
            <a:off x="2824461" y="3475640"/>
            <a:ext cx="1332618" cy="1552487"/>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15" name="Rectangle 14"/>
          <p:cNvSpPr/>
          <p:nvPr/>
        </p:nvSpPr>
        <p:spPr bwMode="auto">
          <a:xfrm>
            <a:off x="2824460" y="5089340"/>
            <a:ext cx="1332618" cy="816973"/>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sp>
        <p:nvSpPr>
          <p:cNvPr id="16" name="Rectangle 15"/>
          <p:cNvSpPr/>
          <p:nvPr/>
        </p:nvSpPr>
        <p:spPr>
          <a:xfrm>
            <a:off x="3139161" y="2663005"/>
            <a:ext cx="659116" cy="463204"/>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App</a:t>
            </a:r>
          </a:p>
          <a:p>
            <a:pPr marL="0" lvl="1" algn="ctr" defTabSz="932048">
              <a:lnSpc>
                <a:spcPct val="90000"/>
              </a:lnSpc>
              <a:spcAft>
                <a:spcPts val="340"/>
              </a:spcAft>
              <a:defRPr/>
            </a:pPr>
            <a:r>
              <a:rPr lang="en-US" sz="1200" dirty="0" smtClean="0">
                <a:solidFill>
                  <a:srgbClr val="FFFFFF"/>
                </a:solidFill>
              </a:rPr>
              <a:t>Model</a:t>
            </a:r>
            <a:endParaRPr lang="en-US" sz="1200" dirty="0">
              <a:solidFill>
                <a:srgbClr val="FFFFFF"/>
              </a:solidFill>
            </a:endParaRPr>
          </a:p>
        </p:txBody>
      </p:sp>
      <p:sp>
        <p:nvSpPr>
          <p:cNvPr id="17" name="Rectangle 16"/>
          <p:cNvSpPr/>
          <p:nvPr/>
        </p:nvSpPr>
        <p:spPr>
          <a:xfrm>
            <a:off x="3003620" y="4121685"/>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Framework</a:t>
            </a:r>
            <a:endParaRPr lang="en-US" sz="1200" dirty="0">
              <a:solidFill>
                <a:srgbClr val="FFFFFF"/>
              </a:solidFill>
            </a:endParaRPr>
          </a:p>
        </p:txBody>
      </p:sp>
      <p:sp>
        <p:nvSpPr>
          <p:cNvPr id="18" name="Rectangle 17"/>
          <p:cNvSpPr/>
          <p:nvPr/>
        </p:nvSpPr>
        <p:spPr>
          <a:xfrm>
            <a:off x="2981810" y="5368560"/>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Runtime</a:t>
            </a:r>
            <a:endParaRPr lang="en-US" sz="1200" dirty="0">
              <a:solidFill>
                <a:srgbClr val="FFFFFF"/>
              </a:solidFill>
            </a:endParaRPr>
          </a:p>
        </p:txBody>
      </p:sp>
      <p:sp>
        <p:nvSpPr>
          <p:cNvPr id="19" name="Rectangle 18"/>
          <p:cNvSpPr/>
          <p:nvPr/>
        </p:nvSpPr>
        <p:spPr>
          <a:xfrm>
            <a:off x="4353758" y="1742849"/>
            <a:ext cx="1516320" cy="258532"/>
          </a:xfrm>
          <a:prstGeom prst="rect">
            <a:avLst/>
          </a:prstGeom>
        </p:spPr>
        <p:txBody>
          <a:bodyPr wrap="square">
            <a:spAutoFit/>
          </a:bodyPr>
          <a:lstStyle/>
          <a:p>
            <a:pPr marL="0" lvl="1" algn="ctr" defTabSz="932048">
              <a:lnSpc>
                <a:spcPct val="90000"/>
              </a:lnSpc>
              <a:spcAft>
                <a:spcPts val="340"/>
              </a:spcAft>
              <a:defRPr/>
            </a:pPr>
            <a:r>
              <a:rPr lang="en-US" sz="1200" b="1" dirty="0" smtClean="0">
                <a:solidFill>
                  <a:srgbClr val="FFFFFF"/>
                </a:solidFill>
              </a:rPr>
              <a:t>Windows Store</a:t>
            </a:r>
            <a:endParaRPr lang="en-US" sz="1200" b="1" dirty="0">
              <a:solidFill>
                <a:srgbClr val="FFFFFF"/>
              </a:solidFill>
            </a:endParaRPr>
          </a:p>
        </p:txBody>
      </p:sp>
      <p:sp>
        <p:nvSpPr>
          <p:cNvPr id="20" name="Rectangle 19"/>
          <p:cNvSpPr/>
          <p:nvPr/>
        </p:nvSpPr>
        <p:spPr>
          <a:xfrm>
            <a:off x="5936760" y="1742849"/>
            <a:ext cx="1516320" cy="258532"/>
          </a:xfrm>
          <a:prstGeom prst="rect">
            <a:avLst/>
          </a:prstGeom>
        </p:spPr>
        <p:txBody>
          <a:bodyPr wrap="square">
            <a:spAutoFit/>
          </a:bodyPr>
          <a:lstStyle/>
          <a:p>
            <a:pPr marL="0" lvl="1" algn="ctr" defTabSz="932048">
              <a:lnSpc>
                <a:spcPct val="90000"/>
              </a:lnSpc>
              <a:spcAft>
                <a:spcPts val="340"/>
              </a:spcAft>
              <a:defRPr/>
            </a:pPr>
            <a:r>
              <a:rPr lang="en-US" sz="1200" b="1" dirty="0" smtClean="0">
                <a:solidFill>
                  <a:srgbClr val="FFFFFF"/>
                </a:solidFill>
              </a:rPr>
              <a:t>Windows Phone</a:t>
            </a:r>
            <a:endParaRPr lang="en-US" sz="1200" b="1" dirty="0">
              <a:solidFill>
                <a:srgbClr val="FFFFFF"/>
              </a:solidFill>
            </a:endParaRPr>
          </a:p>
        </p:txBody>
      </p:sp>
      <p:sp>
        <p:nvSpPr>
          <p:cNvPr id="21" name="Rectangle 20"/>
          <p:cNvSpPr/>
          <p:nvPr/>
        </p:nvSpPr>
        <p:spPr>
          <a:xfrm>
            <a:off x="7536265" y="1742849"/>
            <a:ext cx="1516320" cy="258532"/>
          </a:xfrm>
          <a:prstGeom prst="rect">
            <a:avLst/>
          </a:prstGeom>
        </p:spPr>
        <p:txBody>
          <a:bodyPr wrap="square">
            <a:spAutoFit/>
          </a:bodyPr>
          <a:lstStyle/>
          <a:p>
            <a:pPr marL="0" lvl="1" algn="ctr" defTabSz="932048">
              <a:lnSpc>
                <a:spcPct val="90000"/>
              </a:lnSpc>
              <a:spcAft>
                <a:spcPts val="340"/>
              </a:spcAft>
              <a:defRPr/>
            </a:pPr>
            <a:r>
              <a:rPr lang="en-US" sz="1200" b="1" dirty="0" smtClean="0">
                <a:solidFill>
                  <a:srgbClr val="FFFFFF"/>
                </a:solidFill>
              </a:rPr>
              <a:t>ASP.NET 4</a:t>
            </a:r>
            <a:endParaRPr lang="en-US" sz="1200" b="1" dirty="0">
              <a:solidFill>
                <a:srgbClr val="FFFFFF"/>
              </a:solidFill>
            </a:endParaRPr>
          </a:p>
        </p:txBody>
      </p:sp>
      <p:sp>
        <p:nvSpPr>
          <p:cNvPr id="22" name="Rectangle 21"/>
          <p:cNvSpPr/>
          <p:nvPr/>
        </p:nvSpPr>
        <p:spPr>
          <a:xfrm>
            <a:off x="9125008" y="1742849"/>
            <a:ext cx="1516320" cy="258532"/>
          </a:xfrm>
          <a:prstGeom prst="rect">
            <a:avLst/>
          </a:prstGeom>
        </p:spPr>
        <p:txBody>
          <a:bodyPr wrap="square">
            <a:spAutoFit/>
          </a:bodyPr>
          <a:lstStyle/>
          <a:p>
            <a:pPr marL="0" lvl="1" algn="ctr" defTabSz="932048">
              <a:lnSpc>
                <a:spcPct val="90000"/>
              </a:lnSpc>
              <a:spcAft>
                <a:spcPts val="340"/>
              </a:spcAft>
              <a:defRPr/>
            </a:pPr>
            <a:r>
              <a:rPr lang="en-US" sz="1200" b="1" dirty="0" smtClean="0">
                <a:solidFill>
                  <a:srgbClr val="FFFFFF"/>
                </a:solidFill>
              </a:rPr>
              <a:t>ASP.NET 5</a:t>
            </a:r>
            <a:endParaRPr lang="en-US" sz="1200" b="1" dirty="0">
              <a:solidFill>
                <a:srgbClr val="FFFFFF"/>
              </a:solidFill>
            </a:endParaRPr>
          </a:p>
        </p:txBody>
      </p:sp>
      <p:sp>
        <p:nvSpPr>
          <p:cNvPr id="23" name="Rectangle 22"/>
          <p:cNvSpPr/>
          <p:nvPr/>
        </p:nvSpPr>
        <p:spPr bwMode="auto">
          <a:xfrm>
            <a:off x="7613922" y="2374787"/>
            <a:ext cx="1332618" cy="634470"/>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24" name="Rectangle 23"/>
          <p:cNvSpPr/>
          <p:nvPr/>
        </p:nvSpPr>
        <p:spPr bwMode="auto">
          <a:xfrm>
            <a:off x="7613923" y="3059195"/>
            <a:ext cx="1332618" cy="1552487"/>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25" name="Rectangle 24"/>
          <p:cNvSpPr/>
          <p:nvPr/>
        </p:nvSpPr>
        <p:spPr bwMode="auto">
          <a:xfrm>
            <a:off x="7613922" y="4654789"/>
            <a:ext cx="1332618" cy="816973"/>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sp>
        <p:nvSpPr>
          <p:cNvPr id="26" name="Rectangle 25"/>
          <p:cNvSpPr/>
          <p:nvPr/>
        </p:nvSpPr>
        <p:spPr>
          <a:xfrm>
            <a:off x="7918839" y="2455668"/>
            <a:ext cx="659116" cy="463204"/>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App</a:t>
            </a:r>
          </a:p>
          <a:p>
            <a:pPr marL="0" lvl="1" algn="ctr" defTabSz="932048">
              <a:lnSpc>
                <a:spcPct val="90000"/>
              </a:lnSpc>
              <a:spcAft>
                <a:spcPts val="340"/>
              </a:spcAft>
              <a:defRPr/>
            </a:pPr>
            <a:r>
              <a:rPr lang="en-US" sz="1200" dirty="0" smtClean="0">
                <a:solidFill>
                  <a:srgbClr val="FFFFFF"/>
                </a:solidFill>
              </a:rPr>
              <a:t>Model</a:t>
            </a:r>
            <a:endParaRPr lang="en-US" sz="1200" dirty="0">
              <a:solidFill>
                <a:srgbClr val="FFFFFF"/>
              </a:solidFill>
            </a:endParaRPr>
          </a:p>
        </p:txBody>
      </p:sp>
      <p:sp>
        <p:nvSpPr>
          <p:cNvPr id="27" name="Rectangle 26"/>
          <p:cNvSpPr/>
          <p:nvPr/>
        </p:nvSpPr>
        <p:spPr>
          <a:xfrm>
            <a:off x="7793082" y="3705240"/>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Framework</a:t>
            </a:r>
            <a:endParaRPr lang="en-US" sz="1200" dirty="0">
              <a:solidFill>
                <a:srgbClr val="FFFFFF"/>
              </a:solidFill>
            </a:endParaRPr>
          </a:p>
        </p:txBody>
      </p:sp>
      <p:sp>
        <p:nvSpPr>
          <p:cNvPr id="28" name="Rectangle 27"/>
          <p:cNvSpPr/>
          <p:nvPr/>
        </p:nvSpPr>
        <p:spPr>
          <a:xfrm>
            <a:off x="7771272" y="4934009"/>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Runtime</a:t>
            </a:r>
            <a:endParaRPr lang="en-US" sz="1200" dirty="0">
              <a:solidFill>
                <a:srgbClr val="FFFFFF"/>
              </a:solidFill>
            </a:endParaRPr>
          </a:p>
        </p:txBody>
      </p:sp>
      <p:sp>
        <p:nvSpPr>
          <p:cNvPr id="29" name="Rectangle 28"/>
          <p:cNvSpPr/>
          <p:nvPr/>
        </p:nvSpPr>
        <p:spPr bwMode="auto">
          <a:xfrm>
            <a:off x="4421379" y="3482774"/>
            <a:ext cx="1332618" cy="638911"/>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sp>
        <p:nvSpPr>
          <p:cNvPr id="30" name="Rectangle 29"/>
          <p:cNvSpPr/>
          <p:nvPr/>
        </p:nvSpPr>
        <p:spPr>
          <a:xfrm>
            <a:off x="4600779" y="3674915"/>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Runtime</a:t>
            </a:r>
            <a:endParaRPr lang="en-US" sz="1200" dirty="0">
              <a:solidFill>
                <a:srgbClr val="FFFFFF"/>
              </a:solidFill>
            </a:endParaRPr>
          </a:p>
        </p:txBody>
      </p:sp>
      <p:sp>
        <p:nvSpPr>
          <p:cNvPr id="31" name="Rectangle 30"/>
          <p:cNvSpPr/>
          <p:nvPr/>
        </p:nvSpPr>
        <p:spPr bwMode="auto">
          <a:xfrm>
            <a:off x="4421379" y="2374787"/>
            <a:ext cx="1332618" cy="634470"/>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32" name="Rectangle 31"/>
          <p:cNvSpPr/>
          <p:nvPr/>
        </p:nvSpPr>
        <p:spPr>
          <a:xfrm>
            <a:off x="4740024" y="2458562"/>
            <a:ext cx="659116" cy="463204"/>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App</a:t>
            </a:r>
          </a:p>
          <a:p>
            <a:pPr marL="0" lvl="1" algn="ctr" defTabSz="932048">
              <a:lnSpc>
                <a:spcPct val="90000"/>
              </a:lnSpc>
              <a:spcAft>
                <a:spcPts val="340"/>
              </a:spcAft>
              <a:defRPr/>
            </a:pPr>
            <a:r>
              <a:rPr lang="en-US" sz="1200" dirty="0" smtClean="0">
                <a:solidFill>
                  <a:srgbClr val="FFFFFF"/>
                </a:solidFill>
              </a:rPr>
              <a:t>Model</a:t>
            </a:r>
            <a:endParaRPr lang="en-US" sz="1200" dirty="0">
              <a:solidFill>
                <a:srgbClr val="FFFFFF"/>
              </a:solidFill>
            </a:endParaRPr>
          </a:p>
        </p:txBody>
      </p:sp>
      <p:sp>
        <p:nvSpPr>
          <p:cNvPr id="33" name="Rectangle 32"/>
          <p:cNvSpPr/>
          <p:nvPr/>
        </p:nvSpPr>
        <p:spPr bwMode="auto">
          <a:xfrm>
            <a:off x="4421379" y="3078642"/>
            <a:ext cx="1332618" cy="334747"/>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34" name="Rectangle 33"/>
          <p:cNvSpPr/>
          <p:nvPr/>
        </p:nvSpPr>
        <p:spPr>
          <a:xfrm>
            <a:off x="4610395" y="3125802"/>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Framework</a:t>
            </a:r>
            <a:endParaRPr lang="en-US" sz="1200" dirty="0">
              <a:solidFill>
                <a:srgbClr val="FFFFFF"/>
              </a:solidFill>
            </a:endParaRPr>
          </a:p>
        </p:txBody>
      </p:sp>
      <p:sp>
        <p:nvSpPr>
          <p:cNvPr id="35" name="Rounded Rectangle 6"/>
          <p:cNvSpPr>
            <a:spLocks noChangeAspect="1"/>
          </p:cNvSpPr>
          <p:nvPr/>
        </p:nvSpPr>
        <p:spPr bwMode="black">
          <a:xfrm rot="16200000">
            <a:off x="4992405" y="1967629"/>
            <a:ext cx="220972" cy="3413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0" tIns="30859" rIns="61717" bIns="30859" numCol="1" rtlCol="0" anchor="ctr" anchorCtr="0" compatLnSpc="1">
            <a:prstTxWarp prst="textNoShape">
              <a:avLst/>
            </a:prstTxWarp>
          </a:bodyPr>
          <a:lstStyle/>
          <a:p>
            <a:pPr algn="ctr" defTabSz="555505">
              <a:defRPr/>
            </a:pPr>
            <a:endParaRPr lang="en-US" sz="1324" b="1" kern="0" spc="-91" dirty="0" smtClean="0">
              <a:gradFill>
                <a:gsLst>
                  <a:gs pos="14679">
                    <a:srgbClr val="FFFFFF"/>
                  </a:gs>
                  <a:gs pos="38000">
                    <a:srgbClr val="FFFFFF"/>
                  </a:gs>
                </a:gsLst>
                <a:lin ang="5400000" scaled="1"/>
              </a:gradFill>
              <a:cs typeface="Segoe UI" panose="020B0502040204020203" pitchFamily="34" charset="0"/>
            </a:endParaRPr>
          </a:p>
        </p:txBody>
      </p:sp>
      <p:sp>
        <p:nvSpPr>
          <p:cNvPr id="36" name="Freeform 138"/>
          <p:cNvSpPr>
            <a:spLocks noChangeAspect="1" noEditPoints="1"/>
          </p:cNvSpPr>
          <p:nvPr/>
        </p:nvSpPr>
        <p:spPr bwMode="auto">
          <a:xfrm>
            <a:off x="6608388" y="1985711"/>
            <a:ext cx="139058" cy="277346"/>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68570" tIns="34285" rIns="68570" bIns="34285" numCol="1" anchor="t" anchorCtr="0" compatLnSpc="1">
            <a:prstTxWarp prst="textNoShape">
              <a:avLst/>
            </a:prstTxWarp>
          </a:bodyPr>
          <a:lstStyle/>
          <a:p>
            <a:pPr defTabSz="685711">
              <a:defRPr/>
            </a:pPr>
            <a:endParaRPr lang="en-US" sz="1324" b="1" kern="0" smtClean="0">
              <a:gradFill>
                <a:gsLst>
                  <a:gs pos="14679">
                    <a:srgbClr val="FFFFFF"/>
                  </a:gs>
                  <a:gs pos="38000">
                    <a:srgbClr val="FFFFFF"/>
                  </a:gs>
                </a:gsLst>
                <a:lin ang="5400000" scaled="1"/>
              </a:gradFill>
              <a:cs typeface="Segoe UI" panose="020B0502040204020203" pitchFamily="34" charset="0"/>
            </a:endParaRPr>
          </a:p>
        </p:txBody>
      </p:sp>
      <p:sp>
        <p:nvSpPr>
          <p:cNvPr id="37" name="Freeform 10"/>
          <p:cNvSpPr>
            <a:spLocks noEditPoints="1"/>
          </p:cNvSpPr>
          <p:nvPr/>
        </p:nvSpPr>
        <p:spPr bwMode="black">
          <a:xfrm>
            <a:off x="8053536" y="1974657"/>
            <a:ext cx="248163" cy="157177"/>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3495" tIns="26748" rIns="53495" bIns="26748" numCol="1" anchor="t" anchorCtr="0" compatLnSpc="1">
            <a:prstTxWarp prst="textNoShape">
              <a:avLst/>
            </a:prstTxWarp>
          </a:bodyPr>
          <a:lstStyle/>
          <a:p>
            <a:pPr defTabSz="534976">
              <a:defRPr/>
            </a:pPr>
            <a:endParaRPr lang="en-US" sz="1029" b="1" kern="0" smtClean="0">
              <a:gradFill>
                <a:gsLst>
                  <a:gs pos="14679">
                    <a:srgbClr val="FFFFFF"/>
                  </a:gs>
                  <a:gs pos="38000">
                    <a:srgbClr val="FFFFFF"/>
                  </a:gs>
                </a:gsLst>
                <a:lin ang="5400000" scaled="1"/>
              </a:gradFill>
              <a:cs typeface="Segoe UI" panose="020B0502040204020203" pitchFamily="34" charset="0"/>
            </a:endParaRPr>
          </a:p>
        </p:txBody>
      </p:sp>
      <p:grpSp>
        <p:nvGrpSpPr>
          <p:cNvPr id="38" name="Group 37"/>
          <p:cNvGrpSpPr>
            <a:grpSpLocks noChangeAspect="1"/>
          </p:cNvGrpSpPr>
          <p:nvPr/>
        </p:nvGrpSpPr>
        <p:grpSpPr>
          <a:xfrm>
            <a:off x="8262976" y="2074598"/>
            <a:ext cx="217114" cy="227844"/>
            <a:chOff x="2870057" y="3971122"/>
            <a:chExt cx="478391" cy="502036"/>
          </a:xfrm>
        </p:grpSpPr>
        <p:pic>
          <p:nvPicPr>
            <p:cNvPr id="39" name="Picture 2" descr="\\MAGNUM\Projects\Microsoft\Cloud Power FY12\Design\Icons\PNGs\Server_2.png"/>
            <p:cNvPicPr>
              <a:picLocks noChangeAspect="1" noChangeArrowheads="1"/>
            </p:cNvPicPr>
            <p:nvPr/>
          </p:nvPicPr>
          <p:blipFill rotWithShape="1">
            <a:blip r:embed="rId2" cstate="print">
              <a:lum bright="100000"/>
            </a:blip>
            <a:srcRect l="23785" t="10057" r="26214" b="10776"/>
            <a:stretch/>
          </p:blipFill>
          <p:spPr bwMode="auto">
            <a:xfrm>
              <a:off x="3077831" y="3979427"/>
              <a:ext cx="270617" cy="428478"/>
            </a:xfrm>
            <a:prstGeom prst="rect">
              <a:avLst/>
            </a:prstGeom>
            <a:noFill/>
          </p:spPr>
        </p:pic>
        <p:pic>
          <p:nvPicPr>
            <p:cNvPr id="40" name="Picture 2" descr="\\MAGNUM\Projects\Microsoft\Cloud Power FY12\Design\Icons\PNGs\Server_2.png"/>
            <p:cNvPicPr>
              <a:picLocks noChangeAspect="1" noChangeArrowheads="1"/>
            </p:cNvPicPr>
            <p:nvPr/>
          </p:nvPicPr>
          <p:blipFill rotWithShape="1">
            <a:blip r:embed="rId2" cstate="print">
              <a:lum bright="100000"/>
            </a:blip>
            <a:srcRect l="23785" t="10057" r="26214" b="10776"/>
            <a:stretch/>
          </p:blipFill>
          <p:spPr bwMode="auto">
            <a:xfrm>
              <a:off x="2870057" y="3971122"/>
              <a:ext cx="317075" cy="502036"/>
            </a:xfrm>
            <a:prstGeom prst="rect">
              <a:avLst/>
            </a:prstGeom>
            <a:noFill/>
          </p:spPr>
        </p:pic>
      </p:grpSp>
      <p:sp>
        <p:nvSpPr>
          <p:cNvPr id="41" name="Freeform 10"/>
          <p:cNvSpPr>
            <a:spLocks noEditPoints="1"/>
          </p:cNvSpPr>
          <p:nvPr/>
        </p:nvSpPr>
        <p:spPr bwMode="black">
          <a:xfrm>
            <a:off x="9673320" y="1968057"/>
            <a:ext cx="248163" cy="157177"/>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3495" tIns="26748" rIns="53495" bIns="26748" numCol="1" anchor="t" anchorCtr="0" compatLnSpc="1">
            <a:prstTxWarp prst="textNoShape">
              <a:avLst/>
            </a:prstTxWarp>
          </a:bodyPr>
          <a:lstStyle/>
          <a:p>
            <a:pPr defTabSz="534976">
              <a:defRPr/>
            </a:pPr>
            <a:endParaRPr lang="en-US" sz="1029" b="1" kern="0" smtClean="0">
              <a:gradFill>
                <a:gsLst>
                  <a:gs pos="14679">
                    <a:srgbClr val="FFFFFF"/>
                  </a:gs>
                  <a:gs pos="38000">
                    <a:srgbClr val="FFFFFF"/>
                  </a:gs>
                </a:gsLst>
                <a:lin ang="5400000" scaled="1"/>
              </a:gradFill>
              <a:cs typeface="Segoe UI" panose="020B0502040204020203" pitchFamily="34" charset="0"/>
            </a:endParaRPr>
          </a:p>
        </p:txBody>
      </p:sp>
      <p:grpSp>
        <p:nvGrpSpPr>
          <p:cNvPr id="42" name="Group 41"/>
          <p:cNvGrpSpPr>
            <a:grpSpLocks noChangeAspect="1"/>
          </p:cNvGrpSpPr>
          <p:nvPr/>
        </p:nvGrpSpPr>
        <p:grpSpPr>
          <a:xfrm>
            <a:off x="9882760" y="2067998"/>
            <a:ext cx="217114" cy="227844"/>
            <a:chOff x="2870057" y="3971122"/>
            <a:chExt cx="478391" cy="502036"/>
          </a:xfrm>
        </p:grpSpPr>
        <p:pic>
          <p:nvPicPr>
            <p:cNvPr id="43" name="Picture 2" descr="\\MAGNUM\Projects\Microsoft\Cloud Power FY12\Design\Icons\PNGs\Server_2.png"/>
            <p:cNvPicPr>
              <a:picLocks noChangeAspect="1" noChangeArrowheads="1"/>
            </p:cNvPicPr>
            <p:nvPr/>
          </p:nvPicPr>
          <p:blipFill rotWithShape="1">
            <a:blip r:embed="rId2" cstate="print">
              <a:lum bright="100000"/>
            </a:blip>
            <a:srcRect l="23785" t="10057" r="26214" b="10776"/>
            <a:stretch/>
          </p:blipFill>
          <p:spPr bwMode="auto">
            <a:xfrm>
              <a:off x="3077831" y="3979427"/>
              <a:ext cx="270617" cy="428478"/>
            </a:xfrm>
            <a:prstGeom prst="rect">
              <a:avLst/>
            </a:prstGeom>
            <a:noFill/>
          </p:spPr>
        </p:pic>
        <p:pic>
          <p:nvPicPr>
            <p:cNvPr id="44" name="Picture 2" descr="\\MAGNUM\Projects\Microsoft\Cloud Power FY12\Design\Icons\PNGs\Server_2.png"/>
            <p:cNvPicPr>
              <a:picLocks noChangeAspect="1" noChangeArrowheads="1"/>
            </p:cNvPicPr>
            <p:nvPr/>
          </p:nvPicPr>
          <p:blipFill rotWithShape="1">
            <a:blip r:embed="rId2" cstate="print">
              <a:lum bright="100000"/>
            </a:blip>
            <a:srcRect l="23785" t="10057" r="26214" b="10776"/>
            <a:stretch/>
          </p:blipFill>
          <p:spPr bwMode="auto">
            <a:xfrm>
              <a:off x="2870057" y="3971122"/>
              <a:ext cx="317075" cy="502036"/>
            </a:xfrm>
            <a:prstGeom prst="rect">
              <a:avLst/>
            </a:prstGeom>
            <a:noFill/>
          </p:spPr>
        </p:pic>
      </p:grpSp>
      <p:sp>
        <p:nvSpPr>
          <p:cNvPr id="45" name="Rectangle 44"/>
          <p:cNvSpPr/>
          <p:nvPr/>
        </p:nvSpPr>
        <p:spPr bwMode="auto">
          <a:xfrm>
            <a:off x="6021072" y="3860076"/>
            <a:ext cx="1332618" cy="407559"/>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sp>
        <p:nvSpPr>
          <p:cNvPr id="46" name="Rectangle 45"/>
          <p:cNvSpPr/>
          <p:nvPr/>
        </p:nvSpPr>
        <p:spPr>
          <a:xfrm>
            <a:off x="6210088" y="3942500"/>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Runtime</a:t>
            </a:r>
            <a:endParaRPr lang="en-US" sz="1200" dirty="0">
              <a:solidFill>
                <a:srgbClr val="FFFFFF"/>
              </a:solidFill>
            </a:endParaRPr>
          </a:p>
        </p:txBody>
      </p:sp>
      <p:sp>
        <p:nvSpPr>
          <p:cNvPr id="47" name="Rectangle 46"/>
          <p:cNvSpPr/>
          <p:nvPr/>
        </p:nvSpPr>
        <p:spPr bwMode="auto">
          <a:xfrm>
            <a:off x="6021072" y="2373936"/>
            <a:ext cx="1332618" cy="751865"/>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48" name="Rectangle 47"/>
          <p:cNvSpPr/>
          <p:nvPr/>
        </p:nvSpPr>
        <p:spPr>
          <a:xfrm>
            <a:off x="6339717" y="2521083"/>
            <a:ext cx="659116" cy="463204"/>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App</a:t>
            </a:r>
          </a:p>
          <a:p>
            <a:pPr marL="0" lvl="1" algn="ctr" defTabSz="932048">
              <a:lnSpc>
                <a:spcPct val="90000"/>
              </a:lnSpc>
              <a:spcAft>
                <a:spcPts val="340"/>
              </a:spcAft>
              <a:defRPr/>
            </a:pPr>
            <a:r>
              <a:rPr lang="en-US" sz="1200" dirty="0" smtClean="0">
                <a:solidFill>
                  <a:srgbClr val="FFFFFF"/>
                </a:solidFill>
              </a:rPr>
              <a:t>Model</a:t>
            </a:r>
            <a:endParaRPr lang="en-US" sz="1200" dirty="0">
              <a:solidFill>
                <a:srgbClr val="FFFFFF"/>
              </a:solidFill>
            </a:endParaRPr>
          </a:p>
        </p:txBody>
      </p:sp>
      <p:sp>
        <p:nvSpPr>
          <p:cNvPr id="49" name="Rectangle 48"/>
          <p:cNvSpPr/>
          <p:nvPr/>
        </p:nvSpPr>
        <p:spPr bwMode="auto">
          <a:xfrm>
            <a:off x="6021072" y="3185481"/>
            <a:ext cx="1332618" cy="629496"/>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0" name="Rectangle 49"/>
          <p:cNvSpPr/>
          <p:nvPr/>
        </p:nvSpPr>
        <p:spPr>
          <a:xfrm>
            <a:off x="6210088" y="3368440"/>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Framework</a:t>
            </a:r>
            <a:endParaRPr lang="en-US" sz="1200" dirty="0">
              <a:solidFill>
                <a:srgbClr val="FFFFFF"/>
              </a:solidFill>
            </a:endParaRPr>
          </a:p>
        </p:txBody>
      </p:sp>
      <p:sp>
        <p:nvSpPr>
          <p:cNvPr id="51" name="Rectangle 50"/>
          <p:cNvSpPr/>
          <p:nvPr/>
        </p:nvSpPr>
        <p:spPr bwMode="auto">
          <a:xfrm>
            <a:off x="9216451" y="3549288"/>
            <a:ext cx="1332618" cy="407559"/>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sp>
        <p:nvSpPr>
          <p:cNvPr id="52" name="Rectangle 51"/>
          <p:cNvSpPr/>
          <p:nvPr/>
        </p:nvSpPr>
        <p:spPr>
          <a:xfrm>
            <a:off x="9405467" y="3631712"/>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Runtime</a:t>
            </a:r>
            <a:endParaRPr lang="en-US" sz="1200" dirty="0">
              <a:solidFill>
                <a:srgbClr val="FFFFFF"/>
              </a:solidFill>
            </a:endParaRPr>
          </a:p>
        </p:txBody>
      </p:sp>
      <p:sp>
        <p:nvSpPr>
          <p:cNvPr id="53" name="Rectangle 52"/>
          <p:cNvSpPr/>
          <p:nvPr/>
        </p:nvSpPr>
        <p:spPr bwMode="auto">
          <a:xfrm>
            <a:off x="9216451" y="2383263"/>
            <a:ext cx="1332618" cy="441608"/>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4" name="Rectangle 53"/>
          <p:cNvSpPr/>
          <p:nvPr/>
        </p:nvSpPr>
        <p:spPr>
          <a:xfrm>
            <a:off x="9562817" y="2383263"/>
            <a:ext cx="659116" cy="463204"/>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App</a:t>
            </a:r>
          </a:p>
          <a:p>
            <a:pPr marL="0" lvl="1" algn="ctr" defTabSz="932048">
              <a:lnSpc>
                <a:spcPct val="90000"/>
              </a:lnSpc>
              <a:spcAft>
                <a:spcPts val="340"/>
              </a:spcAft>
              <a:defRPr/>
            </a:pPr>
            <a:r>
              <a:rPr lang="en-US" sz="1200" dirty="0" smtClean="0">
                <a:solidFill>
                  <a:srgbClr val="FFFFFF"/>
                </a:solidFill>
              </a:rPr>
              <a:t>Model</a:t>
            </a:r>
            <a:endParaRPr lang="en-US" sz="1200" dirty="0">
              <a:solidFill>
                <a:srgbClr val="FFFFFF"/>
              </a:solidFill>
            </a:endParaRPr>
          </a:p>
        </p:txBody>
      </p:sp>
      <p:sp>
        <p:nvSpPr>
          <p:cNvPr id="55" name="Rectangle 54"/>
          <p:cNvSpPr/>
          <p:nvPr/>
        </p:nvSpPr>
        <p:spPr bwMode="auto">
          <a:xfrm>
            <a:off x="9216451" y="2876858"/>
            <a:ext cx="1332618" cy="629496"/>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6" name="Rectangle 55"/>
          <p:cNvSpPr/>
          <p:nvPr/>
        </p:nvSpPr>
        <p:spPr>
          <a:xfrm>
            <a:off x="9405467" y="3059817"/>
            <a:ext cx="973817" cy="258532"/>
          </a:xfrm>
          <a:prstGeom prst="rect">
            <a:avLst/>
          </a:prstGeom>
        </p:spPr>
        <p:txBody>
          <a:bodyPr wrap="square">
            <a:spAutoFit/>
          </a:bodyPr>
          <a:lstStyle/>
          <a:p>
            <a:pPr marL="0" lvl="1" algn="ctr" defTabSz="932048">
              <a:lnSpc>
                <a:spcPct val="90000"/>
              </a:lnSpc>
              <a:spcAft>
                <a:spcPts val="340"/>
              </a:spcAft>
              <a:defRPr/>
            </a:pPr>
            <a:r>
              <a:rPr lang="en-US" sz="1200" dirty="0" smtClean="0">
                <a:solidFill>
                  <a:srgbClr val="FFFFFF"/>
                </a:solidFill>
              </a:rPr>
              <a:t>Framework</a:t>
            </a:r>
            <a:endParaRPr lang="en-US" sz="1200" dirty="0">
              <a:solidFill>
                <a:srgbClr val="FFFFFF"/>
              </a:solidFill>
            </a:endParaRPr>
          </a:p>
        </p:txBody>
      </p:sp>
    </p:spTree>
    <p:extLst>
      <p:ext uri="{BB962C8B-B14F-4D97-AF65-F5344CB8AC3E}">
        <p14:creationId xmlns:p14="http://schemas.microsoft.com/office/powerpoint/2010/main" val="2371798867"/>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and Diagnostics</a:t>
            </a:r>
            <a:endParaRPr lang="en-US" dirty="0"/>
          </a:p>
        </p:txBody>
      </p:sp>
    </p:spTree>
    <p:extLst>
      <p:ext uri="{BB962C8B-B14F-4D97-AF65-F5344CB8AC3E}">
        <p14:creationId xmlns:p14="http://schemas.microsoft.com/office/powerpoint/2010/main" val="3917850543"/>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and Error Handling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Built in support for logging</a:t>
            </a:r>
          </a:p>
          <a:p>
            <a:r>
              <a:rPr lang="en-US" dirty="0" smtClean="0"/>
              <a:t>Allows to leverage preferred logging framework as well</a:t>
            </a:r>
          </a:p>
          <a:p>
            <a:r>
              <a:rPr lang="en-US" dirty="0" smtClean="0"/>
              <a:t>Requires minimal amount of time to configure</a:t>
            </a:r>
          </a:p>
          <a:p>
            <a:endParaRPr lang="en-US" dirty="0"/>
          </a:p>
        </p:txBody>
      </p:sp>
    </p:spTree>
    <p:extLst>
      <p:ext uri="{BB962C8B-B14F-4D97-AF65-F5344CB8AC3E}">
        <p14:creationId xmlns:p14="http://schemas.microsoft.com/office/powerpoint/2010/main" val="1092109648"/>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Logging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Request </a:t>
            </a:r>
            <a:r>
              <a:rPr lang="en-US" dirty="0" err="1" smtClean="0"/>
              <a:t>ILoggerFactory</a:t>
            </a:r>
            <a:r>
              <a:rPr lang="en-US" dirty="0" smtClean="0"/>
              <a:t> or </a:t>
            </a:r>
            <a:r>
              <a:rPr lang="en-US" dirty="0" err="1" smtClean="0"/>
              <a:t>ILogger</a:t>
            </a:r>
            <a:r>
              <a:rPr lang="en-US" dirty="0" smtClean="0"/>
              <a:t>&lt;T&gt; via DI</a:t>
            </a:r>
          </a:p>
          <a:p>
            <a:r>
              <a:rPr lang="en-US" dirty="0" smtClean="0"/>
              <a:t>If </a:t>
            </a:r>
            <a:r>
              <a:rPr lang="en-US" dirty="0" err="1" smtClean="0"/>
              <a:t>ILoggerFactory</a:t>
            </a:r>
            <a:r>
              <a:rPr lang="en-US" dirty="0" smtClean="0"/>
              <a:t> is requested, Logger should be created using </a:t>
            </a:r>
            <a:r>
              <a:rPr lang="en-US" dirty="0" err="1" smtClean="0"/>
              <a:t>CreateLogger</a:t>
            </a:r>
            <a:endParaRPr lang="en-US" dirty="0" smtClean="0"/>
          </a:p>
          <a:p>
            <a:endParaRPr lang="en-US" dirty="0"/>
          </a:p>
        </p:txBody>
      </p:sp>
      <p:pic>
        <p:nvPicPr>
          <p:cNvPr id="4" name="Picture 3"/>
          <p:cNvPicPr>
            <a:picLocks noChangeAspect="1"/>
          </p:cNvPicPr>
          <p:nvPr/>
        </p:nvPicPr>
        <p:blipFill>
          <a:blip r:embed="rId2"/>
          <a:stretch>
            <a:fillRect/>
          </a:stretch>
        </p:blipFill>
        <p:spPr>
          <a:xfrm>
            <a:off x="1570037" y="4134238"/>
            <a:ext cx="9248670" cy="902309"/>
          </a:xfrm>
          <a:prstGeom prst="rect">
            <a:avLst/>
          </a:prstGeom>
          <a:ln>
            <a:solidFill>
              <a:srgbClr val="C00000"/>
            </a:solidFill>
          </a:ln>
        </p:spPr>
      </p:pic>
      <p:pic>
        <p:nvPicPr>
          <p:cNvPr id="5" name="Picture 4"/>
          <p:cNvPicPr>
            <a:picLocks noChangeAspect="1"/>
          </p:cNvPicPr>
          <p:nvPr/>
        </p:nvPicPr>
        <p:blipFill>
          <a:blip r:embed="rId3"/>
          <a:stretch>
            <a:fillRect/>
          </a:stretch>
        </p:blipFill>
        <p:spPr>
          <a:xfrm>
            <a:off x="1570037" y="5127223"/>
            <a:ext cx="9248670" cy="1699911"/>
          </a:xfrm>
          <a:prstGeom prst="rect">
            <a:avLst/>
          </a:prstGeom>
          <a:ln>
            <a:solidFill>
              <a:srgbClr val="C00000"/>
            </a:solidFill>
          </a:ln>
        </p:spPr>
      </p:pic>
    </p:spTree>
    <p:extLst>
      <p:ext uri="{BB962C8B-B14F-4D97-AF65-F5344CB8AC3E}">
        <p14:creationId xmlns:p14="http://schemas.microsoft.com/office/powerpoint/2010/main" val="1221736704"/>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Handling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a:t> </a:t>
            </a:r>
            <a:r>
              <a:rPr lang="en-US" dirty="0" smtClean="0"/>
              <a:t>Use </a:t>
            </a:r>
            <a:r>
              <a:rPr lang="en-US" dirty="0" err="1" smtClean="0"/>
              <a:t>UseDeveloperExceptionPage</a:t>
            </a:r>
            <a:r>
              <a:rPr lang="en-US" dirty="0" smtClean="0"/>
              <a:t>() method to display developer exception page</a:t>
            </a:r>
            <a:endParaRPr lang="en-US" dirty="0"/>
          </a:p>
        </p:txBody>
      </p:sp>
      <p:pic>
        <p:nvPicPr>
          <p:cNvPr id="5" name="Picture 4"/>
          <p:cNvPicPr>
            <a:picLocks noChangeAspect="1"/>
          </p:cNvPicPr>
          <p:nvPr/>
        </p:nvPicPr>
        <p:blipFill>
          <a:blip r:embed="rId2"/>
          <a:stretch>
            <a:fillRect/>
          </a:stretch>
        </p:blipFill>
        <p:spPr>
          <a:xfrm>
            <a:off x="3703637" y="3478754"/>
            <a:ext cx="3655343" cy="3186264"/>
          </a:xfrm>
          <a:prstGeom prst="rect">
            <a:avLst/>
          </a:prstGeom>
        </p:spPr>
      </p:pic>
    </p:spTree>
    <p:extLst>
      <p:ext uri="{BB962C8B-B14F-4D97-AF65-F5344CB8AC3E}">
        <p14:creationId xmlns:p14="http://schemas.microsoft.com/office/powerpoint/2010/main" val="2098842682"/>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Code Pages</a:t>
            </a:r>
            <a:endParaRPr lang="en-US" dirty="0"/>
          </a:p>
        </p:txBody>
      </p:sp>
      <p:sp>
        <p:nvSpPr>
          <p:cNvPr id="3" name="Content Placeholder 2"/>
          <p:cNvSpPr>
            <a:spLocks noGrp="1"/>
          </p:cNvSpPr>
          <p:nvPr>
            <p:ph idx="4294967295"/>
          </p:nvPr>
        </p:nvSpPr>
        <p:spPr>
          <a:xfrm>
            <a:off x="291368" y="1212850"/>
            <a:ext cx="10724938" cy="4437962"/>
          </a:xfrm>
          <a:prstGeom prst="rect">
            <a:avLst/>
          </a:prstGeom>
        </p:spPr>
        <p:txBody>
          <a:bodyPr/>
          <a:lstStyle/>
          <a:p>
            <a:r>
              <a:rPr lang="en-US" dirty="0" smtClean="0"/>
              <a:t>Out of the box, does not provide status code page for HTTP status codes</a:t>
            </a:r>
          </a:p>
          <a:p>
            <a:endParaRPr lang="en-US" dirty="0"/>
          </a:p>
          <a:p>
            <a:r>
              <a:rPr lang="en-US" dirty="0" smtClean="0"/>
              <a:t>Works for Status codes between 400 – 599 </a:t>
            </a:r>
          </a:p>
          <a:p>
            <a:endParaRPr lang="en-US" dirty="0" smtClean="0"/>
          </a:p>
          <a:p>
            <a:r>
              <a:rPr lang="en-US" dirty="0" smtClean="0"/>
              <a:t>Add middleware </a:t>
            </a:r>
            <a:r>
              <a:rPr lang="en-US" dirty="0" err="1" smtClean="0"/>
              <a:t>StatusCodePages</a:t>
            </a:r>
            <a:r>
              <a:rPr lang="en-US" dirty="0" smtClean="0"/>
              <a:t> middleware in Configure() method</a:t>
            </a:r>
          </a:p>
        </p:txBody>
      </p:sp>
      <p:pic>
        <p:nvPicPr>
          <p:cNvPr id="6" name="Picture 5"/>
          <p:cNvPicPr>
            <a:picLocks noChangeAspect="1"/>
          </p:cNvPicPr>
          <p:nvPr/>
        </p:nvPicPr>
        <p:blipFill>
          <a:blip r:embed="rId2"/>
          <a:stretch>
            <a:fillRect/>
          </a:stretch>
        </p:blipFill>
        <p:spPr>
          <a:xfrm>
            <a:off x="3246437" y="5764294"/>
            <a:ext cx="5321987" cy="789836"/>
          </a:xfrm>
          <a:prstGeom prst="rect">
            <a:avLst/>
          </a:prstGeom>
        </p:spPr>
      </p:pic>
    </p:spTree>
    <p:extLst>
      <p:ext uri="{BB962C8B-B14F-4D97-AF65-F5344CB8AC3E}">
        <p14:creationId xmlns:p14="http://schemas.microsoft.com/office/powerpoint/2010/main" val="3228940959"/>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StatusCodePages</a:t>
            </a:r>
            <a:r>
              <a:rPr lang="en-US" dirty="0" smtClean="0"/>
              <a:t> extension methods</a:t>
            </a:r>
            <a:endParaRPr lang="en-US" dirty="0"/>
          </a:p>
        </p:txBody>
      </p:sp>
      <p:sp>
        <p:nvSpPr>
          <p:cNvPr id="3" name="Content Placeholder 2"/>
          <p:cNvSpPr>
            <a:spLocks noGrp="1"/>
          </p:cNvSpPr>
          <p:nvPr>
            <p:ph idx="4294967295"/>
          </p:nvPr>
        </p:nvSpPr>
        <p:spPr>
          <a:xfrm>
            <a:off x="855768" y="1861968"/>
            <a:ext cx="9931639" cy="4437962"/>
          </a:xfrm>
          <a:prstGeom prst="rect">
            <a:avLst/>
          </a:prstGeom>
        </p:spPr>
        <p:txBody>
          <a:bodyPr>
            <a:normAutofit fontScale="70000" lnSpcReduction="20000"/>
          </a:bodyPr>
          <a:lstStyle/>
          <a:p>
            <a:pPr marL="0" indent="0">
              <a:buNone/>
            </a:pPr>
            <a:r>
              <a:rPr lang="en-US" dirty="0" smtClean="0">
                <a:solidFill>
                  <a:srgbClr val="92D050"/>
                </a:solidFill>
              </a:rPr>
              <a:t>//To return response on the status codes between 400  - 599</a:t>
            </a:r>
          </a:p>
          <a:p>
            <a:r>
              <a:rPr lang="en-US" dirty="0" err="1" smtClean="0"/>
              <a:t>app.UseStatusCodePages</a:t>
            </a:r>
            <a:r>
              <a:rPr lang="en-US"/>
              <a:t>("</a:t>
            </a:r>
            <a:r>
              <a:rPr lang="en-US" smtClean="0"/>
              <a:t>text/plain</a:t>
            </a:r>
            <a:r>
              <a:rPr lang="en-US" dirty="0"/>
              <a:t>", "{0</a:t>
            </a:r>
            <a:r>
              <a:rPr lang="en-US" dirty="0" smtClean="0"/>
              <a:t>}");</a:t>
            </a:r>
          </a:p>
          <a:p>
            <a:pPr marL="0" indent="0">
              <a:buNone/>
            </a:pPr>
            <a:endParaRPr lang="en-US" dirty="0" smtClean="0"/>
          </a:p>
          <a:p>
            <a:pPr marL="0" indent="0">
              <a:buNone/>
            </a:pPr>
            <a:r>
              <a:rPr lang="en-US" dirty="0" smtClean="0">
                <a:solidFill>
                  <a:srgbClr val="92D050"/>
                </a:solidFill>
              </a:rPr>
              <a:t>//To redirect request to specific Error page</a:t>
            </a:r>
          </a:p>
          <a:p>
            <a:r>
              <a:rPr lang="en-US" dirty="0" err="1"/>
              <a:t>app.UseStatusCodePagesWithRedirects</a:t>
            </a:r>
            <a:r>
              <a:rPr lang="en-US" dirty="0"/>
              <a:t>("/{0}.html</a:t>
            </a:r>
            <a:r>
              <a:rPr lang="en-US" dirty="0" smtClean="0"/>
              <a:t>");</a:t>
            </a:r>
          </a:p>
          <a:p>
            <a:endParaRPr lang="en-US" dirty="0"/>
          </a:p>
          <a:p>
            <a:pPr marL="0" indent="0">
              <a:buNone/>
            </a:pPr>
            <a:r>
              <a:rPr lang="en-US" dirty="0" smtClean="0">
                <a:solidFill>
                  <a:srgbClr val="92D050"/>
                </a:solidFill>
              </a:rPr>
              <a:t>//To re-execute request </a:t>
            </a:r>
          </a:p>
          <a:p>
            <a:pPr marL="0" indent="0">
              <a:buNone/>
            </a:pPr>
            <a:r>
              <a:rPr lang="en-US" dirty="0"/>
              <a:t> </a:t>
            </a:r>
            <a:r>
              <a:rPr lang="en-US" dirty="0" err="1"/>
              <a:t>app.UseStatusCodePagesWithReExecute</a:t>
            </a:r>
            <a:r>
              <a:rPr lang="en-US" dirty="0"/>
              <a:t>("/</a:t>
            </a:r>
            <a:r>
              <a:rPr lang="en-US" dirty="0" err="1"/>
              <a:t>StatusCode</a:t>
            </a:r>
            <a:r>
              <a:rPr lang="en-US" dirty="0"/>
              <a:t>/{0</a:t>
            </a:r>
            <a:r>
              <a:rPr lang="en-US" dirty="0" smtClean="0"/>
              <a:t>}"); </a:t>
            </a:r>
          </a:p>
          <a:p>
            <a:pPr marL="0" indent="0">
              <a:buNone/>
            </a:pPr>
            <a:r>
              <a:rPr lang="en-US" dirty="0"/>
              <a:t>	</a:t>
            </a:r>
            <a:r>
              <a:rPr lang="en-US" dirty="0" smtClean="0"/>
              <a:t>- Keep the same status code</a:t>
            </a:r>
            <a:endParaRPr lang="en-US" dirty="0"/>
          </a:p>
        </p:txBody>
      </p:sp>
    </p:spTree>
    <p:extLst>
      <p:ext uri="{BB962C8B-B14F-4D97-AF65-F5344CB8AC3E}">
        <p14:creationId xmlns:p14="http://schemas.microsoft.com/office/powerpoint/2010/main" val="3724467252"/>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Helpers</a:t>
            </a:r>
            <a:endParaRPr lang="en-US" dirty="0"/>
          </a:p>
        </p:txBody>
      </p:sp>
    </p:spTree>
    <p:extLst>
      <p:ext uri="{BB962C8B-B14F-4D97-AF65-F5344CB8AC3E}">
        <p14:creationId xmlns:p14="http://schemas.microsoft.com/office/powerpoint/2010/main" val="372899724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855769" y="1724345"/>
            <a:ext cx="10190634" cy="4313290"/>
          </a:xfrm>
          <a:prstGeom prst="rect">
            <a:avLst/>
          </a:prstGeom>
        </p:spPr>
      </p:pic>
    </p:spTree>
    <p:extLst>
      <p:ext uri="{BB962C8B-B14F-4D97-AF65-F5344CB8AC3E}">
        <p14:creationId xmlns:p14="http://schemas.microsoft.com/office/powerpoint/2010/main" val="2167415058"/>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768337" y="1724345"/>
            <a:ext cx="11667256" cy="4429866"/>
          </a:xfrm>
          <a:prstGeom prst="rect">
            <a:avLst/>
          </a:prstGeom>
        </p:spPr>
      </p:pic>
    </p:spTree>
    <p:extLst>
      <p:ext uri="{BB962C8B-B14F-4D97-AF65-F5344CB8AC3E}">
        <p14:creationId xmlns:p14="http://schemas.microsoft.com/office/powerpoint/2010/main" val="57132230"/>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 Implementation</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768337" y="1724345"/>
            <a:ext cx="11667256" cy="4429866"/>
          </a:xfrm>
          <a:prstGeom prst="rect">
            <a:avLst/>
          </a:prstGeom>
        </p:spPr>
      </p:pic>
    </p:spTree>
    <p:extLst>
      <p:ext uri="{BB962C8B-B14F-4D97-AF65-F5344CB8AC3E}">
        <p14:creationId xmlns:p14="http://schemas.microsoft.com/office/powerpoint/2010/main" val="410432123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27354" y="1200020"/>
            <a:ext cx="10016833" cy="5257054"/>
          </a:xfrm>
          <a:prstGeom prst="rect">
            <a:avLst/>
          </a:prstGeom>
          <a:solidFill>
            <a:schemeClr val="tx1">
              <a:alpha val="99000"/>
            </a:schemeClr>
          </a:solidFill>
          <a:ln w="12700" cap="flat" cmpd="sng" algn="ctr">
            <a:solidFill>
              <a:schemeClr val="tx1">
                <a:lumMod val="40000"/>
                <a:lumOff val="60000"/>
              </a:schemeClr>
            </a:solidFill>
            <a:prstDash val="solid"/>
            <a:headEnd type="none" w="med" len="med"/>
            <a:tailEnd type="none" w="med" len="med"/>
          </a:ln>
          <a:effectLst/>
        </p:spPr>
        <p:txBody>
          <a:bodyPr vert="horz" wrap="square" lIns="186495" tIns="186495" rIns="91361" bIns="73089" numCol="1" rtlCol="0" anchor="t" anchorCtr="0" compatLnSpc="1">
            <a:prstTxWarp prst="textNoShape">
              <a:avLst/>
            </a:prstTxWarp>
          </a:bodyPr>
          <a:lstStyle/>
          <a:p>
            <a:pPr defTabSz="932228"/>
            <a:endParaRPr lang="en-US" sz="1300" dirty="0">
              <a:gradFill>
                <a:gsLst>
                  <a:gs pos="58716">
                    <a:srgbClr val="002050"/>
                  </a:gs>
                  <a:gs pos="37000">
                    <a:srgbClr val="002050"/>
                  </a:gs>
                </a:gsLst>
                <a:lin ang="5400000" scaled="1"/>
              </a:gradFill>
              <a:latin typeface="Segoe UI Light"/>
            </a:endParaRPr>
          </a:p>
        </p:txBody>
      </p:sp>
      <p:sp>
        <p:nvSpPr>
          <p:cNvPr id="5" name="Rectangle 4"/>
          <p:cNvSpPr/>
          <p:nvPr/>
        </p:nvSpPr>
        <p:spPr>
          <a:xfrm>
            <a:off x="678836" y="1293519"/>
            <a:ext cx="1901354" cy="830868"/>
          </a:xfrm>
          <a:prstGeom prst="rect">
            <a:avLst/>
          </a:prstGeom>
        </p:spPr>
        <p:txBody>
          <a:bodyPr wrap="none">
            <a:spAutoFit/>
          </a:bodyPr>
          <a:lstStyle/>
          <a:p>
            <a:pPr defTabSz="932228"/>
            <a:r>
              <a:rPr lang="en-US" sz="4799" spc="-102" dirty="0">
                <a:ln w="3175">
                  <a:noFill/>
                </a:ln>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rPr>
              <a:t>.NET 5</a:t>
            </a:r>
            <a:endParaRPr lang="en-US" sz="1399" dirty="0">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endParaRPr>
          </a:p>
        </p:txBody>
      </p:sp>
      <p:sp>
        <p:nvSpPr>
          <p:cNvPr id="6" name="Rectangle 5"/>
          <p:cNvSpPr/>
          <p:nvPr/>
        </p:nvSpPr>
        <p:spPr bwMode="auto">
          <a:xfrm>
            <a:off x="5550019" y="2283399"/>
            <a:ext cx="4705367" cy="2431659"/>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endParaRPr lang="en-US" sz="2856" dirty="0">
              <a:gradFill>
                <a:gsLst>
                  <a:gs pos="14679">
                    <a:srgbClr val="FFFFFF"/>
                  </a:gs>
                  <a:gs pos="38000">
                    <a:srgbClr val="FFFFFF"/>
                  </a:gs>
                </a:gsLst>
                <a:lin ang="5400000" scaled="1"/>
              </a:gradFill>
              <a:latin typeface="Segoe UI Light"/>
            </a:endParaRPr>
          </a:p>
        </p:txBody>
      </p:sp>
      <p:sp>
        <p:nvSpPr>
          <p:cNvPr id="7" name="Rectangle 6"/>
          <p:cNvSpPr/>
          <p:nvPr/>
        </p:nvSpPr>
        <p:spPr bwMode="auto">
          <a:xfrm>
            <a:off x="803891" y="2283399"/>
            <a:ext cx="4689892" cy="2431659"/>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8" name="Trapezoid 7"/>
          <p:cNvSpPr/>
          <p:nvPr/>
        </p:nvSpPr>
        <p:spPr bwMode="auto">
          <a:xfrm rot="16200000" flipH="1" flipV="1">
            <a:off x="7996953" y="3747257"/>
            <a:ext cx="5257054" cy="162585"/>
          </a:xfrm>
          <a:prstGeom prst="trapezoid">
            <a:avLst>
              <a:gd name="adj" fmla="val 101149"/>
            </a:avLst>
          </a:prstGeom>
          <a:solidFill>
            <a:schemeClr val="tx1">
              <a:lumMod val="85000"/>
              <a:alpha val="39000"/>
            </a:schemeClr>
          </a:solidFill>
          <a:ln w="25400" cap="flat" cmpd="sng" algn="ctr">
            <a:noFill/>
            <a:prstDash val="solid"/>
            <a:headEnd type="none" w="med" len="med"/>
            <a:tailEnd type="none" w="med" len="med"/>
          </a:ln>
          <a:effectLst/>
        </p:spPr>
        <p:txBody>
          <a:bodyPr vert="horz" wrap="square" lIns="731416" tIns="274282" rIns="89627" bIns="89629" numCol="1" rtlCol="0" anchor="t" anchorCtr="0" compatLnSpc="1">
            <a:prstTxWarp prst="textNoShape">
              <a:avLst/>
            </a:prstTxWarp>
          </a:bodyPr>
          <a:lstStyle/>
          <a:p>
            <a:pPr defTabSz="914038"/>
            <a:endParaRPr lang="en-US" sz="2800" dirty="0" err="1">
              <a:gradFill>
                <a:gsLst>
                  <a:gs pos="14679">
                    <a:srgbClr val="FFFFFF"/>
                  </a:gs>
                  <a:gs pos="38000">
                    <a:srgbClr val="FFFFFF"/>
                  </a:gs>
                </a:gsLst>
                <a:lin ang="5400000" scaled="1"/>
              </a:gradFill>
              <a:latin typeface="Segoe UI Light"/>
            </a:endParaRPr>
          </a:p>
        </p:txBody>
      </p:sp>
      <p:sp>
        <p:nvSpPr>
          <p:cNvPr id="9" name="Rectangle 8"/>
          <p:cNvSpPr/>
          <p:nvPr/>
        </p:nvSpPr>
        <p:spPr bwMode="auto">
          <a:xfrm>
            <a:off x="803891" y="4795545"/>
            <a:ext cx="9463763" cy="1391339"/>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grpSp>
        <p:nvGrpSpPr>
          <p:cNvPr id="10" name="Group 9"/>
          <p:cNvGrpSpPr/>
          <p:nvPr/>
        </p:nvGrpSpPr>
        <p:grpSpPr>
          <a:xfrm>
            <a:off x="2420114" y="5063169"/>
            <a:ext cx="1467617" cy="832483"/>
            <a:chOff x="3631207" y="5550921"/>
            <a:chExt cx="1468033" cy="832719"/>
          </a:xfrm>
        </p:grpSpPr>
        <p:sp>
          <p:nvSpPr>
            <p:cNvPr id="11" name="Rectangle 10"/>
            <p:cNvSpPr/>
            <p:nvPr/>
          </p:nvSpPr>
          <p:spPr>
            <a:xfrm>
              <a:off x="3631208" y="5913635"/>
              <a:ext cx="1037757" cy="470005"/>
            </a:xfrm>
            <a:prstGeom prst="rect">
              <a:avLst/>
            </a:prstGeom>
          </p:spPr>
          <p:txBody>
            <a:bodyPr wrap="none">
              <a:spAutoFit/>
            </a:bodyPr>
            <a:lstStyle/>
            <a:p>
              <a:pPr marL="0" lvl="1" defTabSz="932048">
                <a:lnSpc>
                  <a:spcPct val="90000"/>
                </a:lnSpc>
                <a:spcAft>
                  <a:spcPts val="340"/>
                </a:spcAft>
                <a:defRPr/>
              </a:pPr>
              <a:r>
                <a:rPr lang="en-US" sz="1224" dirty="0">
                  <a:solidFill>
                    <a:srgbClr val="FFFFFF"/>
                  </a:solidFill>
                </a:rPr>
                <a:t>Next gen JIT</a:t>
              </a:r>
              <a:endParaRPr lang="en-US" sz="1072" dirty="0">
                <a:solidFill>
                  <a:srgbClr val="FFFFFF"/>
                </a:solidFill>
              </a:endParaRPr>
            </a:p>
            <a:p>
              <a:pPr marL="0" lvl="1" defTabSz="932048">
                <a:lnSpc>
                  <a:spcPct val="90000"/>
                </a:lnSpc>
                <a:spcAft>
                  <a:spcPts val="340"/>
                </a:spcAft>
                <a:defRPr/>
              </a:pPr>
              <a:r>
                <a:rPr lang="en-US" sz="1224" dirty="0">
                  <a:solidFill>
                    <a:srgbClr val="FFFFFF"/>
                  </a:solidFill>
                </a:rPr>
                <a:t>SIMD</a:t>
              </a:r>
            </a:p>
          </p:txBody>
        </p:sp>
        <p:sp>
          <p:nvSpPr>
            <p:cNvPr id="12" name="Rectangle 11"/>
            <p:cNvSpPr/>
            <p:nvPr/>
          </p:nvSpPr>
          <p:spPr>
            <a:xfrm>
              <a:off x="3631207" y="5550921"/>
              <a:ext cx="1468033" cy="318447"/>
            </a:xfrm>
            <a:prstGeom prst="rect">
              <a:avLst/>
            </a:prstGeom>
          </p:spPr>
          <p:txBody>
            <a:bodyPr wrap="square">
              <a:spAutoFit/>
            </a:bodyPr>
            <a:lstStyle/>
            <a:p>
              <a:pPr marL="0" lvl="1" defTabSz="932048">
                <a:lnSpc>
                  <a:spcPct val="90000"/>
                </a:lnSpc>
                <a:spcAft>
                  <a:spcPts val="340"/>
                </a:spcAft>
                <a:defRPr/>
              </a:pPr>
              <a:r>
                <a:rPr lang="en-US" sz="1632" b="1" dirty="0">
                  <a:solidFill>
                    <a:srgbClr val="FFFFFF"/>
                  </a:solidFill>
                </a:rPr>
                <a:t>Runtime</a:t>
              </a:r>
            </a:p>
          </p:txBody>
        </p:sp>
      </p:grpSp>
      <p:grpSp>
        <p:nvGrpSpPr>
          <p:cNvPr id="13" name="Group 12"/>
          <p:cNvGrpSpPr/>
          <p:nvPr/>
        </p:nvGrpSpPr>
        <p:grpSpPr>
          <a:xfrm>
            <a:off x="4921370" y="5063905"/>
            <a:ext cx="1803699" cy="811219"/>
            <a:chOff x="5954092" y="5572192"/>
            <a:chExt cx="1804211" cy="811444"/>
          </a:xfrm>
        </p:grpSpPr>
        <p:sp>
          <p:nvSpPr>
            <p:cNvPr id="14" name="Rectangle 13"/>
            <p:cNvSpPr/>
            <p:nvPr/>
          </p:nvSpPr>
          <p:spPr>
            <a:xfrm>
              <a:off x="5954092" y="5572192"/>
              <a:ext cx="1759619" cy="318445"/>
            </a:xfrm>
            <a:prstGeom prst="rect">
              <a:avLst/>
            </a:prstGeom>
          </p:spPr>
          <p:txBody>
            <a:bodyPr wrap="square">
              <a:spAutoFit/>
            </a:bodyPr>
            <a:lstStyle/>
            <a:p>
              <a:pPr marL="0" lvl="1" defTabSz="932048">
                <a:lnSpc>
                  <a:spcPct val="90000"/>
                </a:lnSpc>
                <a:spcAft>
                  <a:spcPts val="340"/>
                </a:spcAft>
                <a:defRPr/>
              </a:pPr>
              <a:r>
                <a:rPr lang="en-US" sz="1632" b="1" dirty="0">
                  <a:solidFill>
                    <a:srgbClr val="FFFFFF"/>
                  </a:solidFill>
                </a:rPr>
                <a:t>Compilers</a:t>
              </a:r>
            </a:p>
          </p:txBody>
        </p:sp>
        <p:sp>
          <p:nvSpPr>
            <p:cNvPr id="15" name="Rectangle 14"/>
            <p:cNvSpPr/>
            <p:nvPr/>
          </p:nvSpPr>
          <p:spPr>
            <a:xfrm>
              <a:off x="5954092" y="5913634"/>
              <a:ext cx="1804211" cy="470002"/>
            </a:xfrm>
            <a:prstGeom prst="rect">
              <a:avLst/>
            </a:prstGeom>
          </p:spPr>
          <p:txBody>
            <a:bodyPr wrap="none">
              <a:spAutoFit/>
            </a:bodyPr>
            <a:lstStyle/>
            <a:p>
              <a:pPr marL="0" lvl="1" defTabSz="932048">
                <a:lnSpc>
                  <a:spcPct val="90000"/>
                </a:lnSpc>
                <a:spcAft>
                  <a:spcPts val="340"/>
                </a:spcAft>
              </a:pPr>
              <a:r>
                <a:rPr lang="en-US" sz="1224" dirty="0">
                  <a:solidFill>
                    <a:srgbClr val="FFFFFF"/>
                  </a:solidFill>
                </a:rPr>
                <a:t>.NET Compiler Platform</a:t>
              </a:r>
              <a:endParaRPr lang="en-US" sz="1072" dirty="0">
                <a:solidFill>
                  <a:srgbClr val="FFFFFF"/>
                </a:solidFill>
              </a:endParaRPr>
            </a:p>
            <a:p>
              <a:pPr marL="0" lvl="1" defTabSz="932048">
                <a:lnSpc>
                  <a:spcPct val="90000"/>
                </a:lnSpc>
                <a:spcAft>
                  <a:spcPts val="340"/>
                </a:spcAft>
              </a:pPr>
              <a:r>
                <a:rPr lang="en-US" sz="1224" dirty="0">
                  <a:solidFill>
                    <a:srgbClr val="FFFFFF"/>
                  </a:solidFill>
                </a:rPr>
                <a:t>Languages innovation</a:t>
              </a:r>
            </a:p>
          </p:txBody>
        </p:sp>
      </p:grpSp>
      <p:grpSp>
        <p:nvGrpSpPr>
          <p:cNvPr id="16" name="Group 15"/>
          <p:cNvGrpSpPr/>
          <p:nvPr/>
        </p:nvGrpSpPr>
        <p:grpSpPr>
          <a:xfrm>
            <a:off x="7970300" y="5045813"/>
            <a:ext cx="2369122" cy="843108"/>
            <a:chOff x="8627481" y="5540297"/>
            <a:chExt cx="2369794" cy="843344"/>
          </a:xfrm>
        </p:grpSpPr>
        <p:sp>
          <p:nvSpPr>
            <p:cNvPr id="17" name="Rectangle 16"/>
            <p:cNvSpPr/>
            <p:nvPr/>
          </p:nvSpPr>
          <p:spPr>
            <a:xfrm>
              <a:off x="8627481" y="5913638"/>
              <a:ext cx="2179291" cy="470003"/>
            </a:xfrm>
            <a:prstGeom prst="rect">
              <a:avLst/>
            </a:prstGeom>
          </p:spPr>
          <p:txBody>
            <a:bodyPr wrap="none">
              <a:spAutoFit/>
            </a:bodyPr>
            <a:lstStyle/>
            <a:p>
              <a:pPr marL="0" lvl="1" defTabSz="932048">
                <a:lnSpc>
                  <a:spcPct val="90000"/>
                </a:lnSpc>
                <a:spcAft>
                  <a:spcPts val="340"/>
                </a:spcAft>
                <a:defRPr/>
              </a:pPr>
              <a:r>
                <a:rPr lang="en-US" sz="1224" dirty="0">
                  <a:solidFill>
                    <a:srgbClr val="FFFFFF"/>
                  </a:solidFill>
                </a:rPr>
                <a:t>.NET Core 5 Libraries</a:t>
              </a:r>
            </a:p>
            <a:p>
              <a:pPr marL="0" lvl="1" defTabSz="932048">
                <a:lnSpc>
                  <a:spcPct val="90000"/>
                </a:lnSpc>
                <a:spcAft>
                  <a:spcPts val="340"/>
                </a:spcAft>
                <a:defRPr/>
              </a:pPr>
              <a:r>
                <a:rPr lang="en-US" sz="1224" dirty="0">
                  <a:solidFill>
                    <a:srgbClr val="FFFFFF"/>
                  </a:solidFill>
                </a:rPr>
                <a:t>.NET Framework 4.6 Libraries</a:t>
              </a:r>
            </a:p>
          </p:txBody>
        </p:sp>
        <p:sp>
          <p:nvSpPr>
            <p:cNvPr id="18" name="Rectangle 17"/>
            <p:cNvSpPr/>
            <p:nvPr/>
          </p:nvSpPr>
          <p:spPr>
            <a:xfrm>
              <a:off x="8627482" y="5540297"/>
              <a:ext cx="2369793" cy="318446"/>
            </a:xfrm>
            <a:prstGeom prst="rect">
              <a:avLst/>
            </a:prstGeom>
          </p:spPr>
          <p:txBody>
            <a:bodyPr wrap="square">
              <a:spAutoFit/>
            </a:bodyPr>
            <a:lstStyle/>
            <a:p>
              <a:pPr marL="0" lvl="1" defTabSz="932048">
                <a:lnSpc>
                  <a:spcPct val="90000"/>
                </a:lnSpc>
                <a:spcAft>
                  <a:spcPts val="340"/>
                </a:spcAft>
                <a:defRPr/>
              </a:pPr>
              <a:r>
                <a:rPr lang="en-US" sz="1632" b="1" dirty="0">
                  <a:solidFill>
                    <a:srgbClr val="FFFFFF"/>
                  </a:solidFill>
                </a:rPr>
                <a:t>NuGet packages</a:t>
              </a:r>
            </a:p>
          </p:txBody>
        </p:sp>
      </p:grpSp>
      <p:grpSp>
        <p:nvGrpSpPr>
          <p:cNvPr id="19" name="Group 18"/>
          <p:cNvGrpSpPr/>
          <p:nvPr/>
        </p:nvGrpSpPr>
        <p:grpSpPr>
          <a:xfrm>
            <a:off x="1718277" y="5298837"/>
            <a:ext cx="630070" cy="514947"/>
            <a:chOff x="9061629" y="5706715"/>
            <a:chExt cx="380421" cy="310912"/>
          </a:xfrm>
        </p:grpSpPr>
        <p:sp>
          <p:nvSpPr>
            <p:cNvPr id="20"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sp>
          <p:nvSpPr>
            <p:cNvPr id="21"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sp>
          <p:nvSpPr>
            <p:cNvPr id="22"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grpSp>
      <p:sp>
        <p:nvSpPr>
          <p:cNvPr id="23" name="Rectangle 22"/>
          <p:cNvSpPr/>
          <p:nvPr/>
        </p:nvSpPr>
        <p:spPr>
          <a:xfrm>
            <a:off x="851396" y="4778230"/>
            <a:ext cx="1492716" cy="469039"/>
          </a:xfrm>
          <a:prstGeom prst="rect">
            <a:avLst/>
          </a:prstGeom>
        </p:spPr>
        <p:txBody>
          <a:bodyPr wrap="none">
            <a:spAutoFit/>
          </a:bodyPr>
          <a:lstStyle/>
          <a:p>
            <a:pPr defTabSz="932048"/>
            <a:r>
              <a:rPr lang="en-US" sz="2448" dirty="0">
                <a:gradFill>
                  <a:gsLst>
                    <a:gs pos="14679">
                      <a:srgbClr val="FFFFFF"/>
                    </a:gs>
                    <a:gs pos="38000">
                      <a:srgbClr val="FFFFFF"/>
                    </a:gs>
                  </a:gsLst>
                  <a:lin ang="5400000" scaled="1"/>
                </a:gradFill>
                <a:latin typeface="Segoe UI Semibold" panose="020B0702040204020203" pitchFamily="34" charset="0"/>
                <a:cs typeface="Segoe UI Semibold" panose="020B0702040204020203" pitchFamily="34" charset="0"/>
              </a:rPr>
              <a:t>Common</a:t>
            </a:r>
          </a:p>
        </p:txBody>
      </p:sp>
      <p:sp>
        <p:nvSpPr>
          <p:cNvPr id="24" name="Freeform 25"/>
          <p:cNvSpPr>
            <a:spLocks noEditPoints="1"/>
          </p:cNvSpPr>
          <p:nvPr/>
        </p:nvSpPr>
        <p:spPr bwMode="black">
          <a:xfrm>
            <a:off x="7394302" y="5382116"/>
            <a:ext cx="499460" cy="463623"/>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2" tIns="41966" rIns="83932" bIns="41966" numCol="1" anchor="t" anchorCtr="0" compatLnSpc="1">
            <a:prstTxWarp prst="textNoShape">
              <a:avLst/>
            </a:prstTxWarp>
          </a:bodyPr>
          <a:lstStyle/>
          <a:p>
            <a:pPr defTabSz="932536"/>
            <a:endParaRPr lang="en-US" sz="1632">
              <a:solidFill>
                <a:prstClr val="black"/>
              </a:solidFill>
            </a:endParaRPr>
          </a:p>
        </p:txBody>
      </p:sp>
      <p:sp>
        <p:nvSpPr>
          <p:cNvPr id="25" name="Freeform 84"/>
          <p:cNvSpPr>
            <a:spLocks noEditPoints="1"/>
          </p:cNvSpPr>
          <p:nvPr/>
        </p:nvSpPr>
        <p:spPr bwMode="black">
          <a:xfrm>
            <a:off x="4435894" y="5315243"/>
            <a:ext cx="409520" cy="489547"/>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3932" tIns="41966" rIns="83932" bIns="41966" numCol="1" anchor="t" anchorCtr="0" compatLnSpc="1">
            <a:prstTxWarp prst="textNoShape">
              <a:avLst/>
            </a:prstTxWarp>
          </a:bodyPr>
          <a:lstStyle/>
          <a:p>
            <a:pPr defTabSz="932536"/>
            <a:endParaRPr lang="en-US" sz="1632">
              <a:solidFill>
                <a:prstClr val="black"/>
              </a:solidFill>
            </a:endParaRPr>
          </a:p>
        </p:txBody>
      </p:sp>
      <p:sp>
        <p:nvSpPr>
          <p:cNvPr id="26" name="TextBox 25"/>
          <p:cNvSpPr txBox="1"/>
          <p:nvPr/>
        </p:nvSpPr>
        <p:spPr>
          <a:xfrm>
            <a:off x="1416514" y="3166885"/>
            <a:ext cx="3844704" cy="531812"/>
          </a:xfrm>
          <a:prstGeom prst="rect">
            <a:avLst/>
          </a:prstGeom>
          <a:noFill/>
        </p:spPr>
        <p:txBody>
          <a:bodyPr wrap="square" rtlCol="0">
            <a:spAutoFit/>
          </a:bodyPr>
          <a:lstStyle/>
          <a:p>
            <a:pPr defTabSz="932536"/>
            <a:r>
              <a:rPr lang="en-US" sz="2856"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27" name="TextBox 26"/>
          <p:cNvSpPr txBox="1"/>
          <p:nvPr/>
        </p:nvSpPr>
        <p:spPr>
          <a:xfrm>
            <a:off x="6795554" y="3166885"/>
            <a:ext cx="2291885" cy="531812"/>
          </a:xfrm>
          <a:prstGeom prst="rect">
            <a:avLst/>
          </a:prstGeom>
          <a:noFill/>
        </p:spPr>
        <p:txBody>
          <a:bodyPr wrap="square" rtlCol="0">
            <a:spAutoFit/>
          </a:bodyPr>
          <a:lstStyle/>
          <a:p>
            <a:pPr defTabSz="932536"/>
            <a:r>
              <a:rPr lang="en-US" sz="2856" b="1" dirty="0">
                <a:solidFill>
                  <a:srgbClr val="FFFFFF"/>
                </a:solidFill>
                <a:latin typeface="Segoe UI Semibold" panose="020B0702040204020203" pitchFamily="34" charset="0"/>
                <a:cs typeface="Segoe UI Semibold" panose="020B0702040204020203" pitchFamily="34" charset="0"/>
              </a:rPr>
              <a:t>.NET </a:t>
            </a:r>
            <a:r>
              <a:rPr lang="en-US" sz="2856" dirty="0">
                <a:solidFill>
                  <a:srgbClr val="FFFFFF"/>
                </a:solidFill>
                <a:latin typeface="Segoe UI Semibold" panose="020B0702040204020203" pitchFamily="34" charset="0"/>
                <a:cs typeface="Segoe UI Semibold" panose="020B0702040204020203" pitchFamily="34" charset="0"/>
              </a:rPr>
              <a:t>Core 5</a:t>
            </a:r>
            <a:r>
              <a:rPr lang="en-US" sz="2856" b="1" dirty="0">
                <a:solidFill>
                  <a:srgbClr val="FFFFFF"/>
                </a:solidFill>
                <a:latin typeface="Segoe UI Semibold" panose="020B0702040204020203" pitchFamily="34" charset="0"/>
                <a:cs typeface="Segoe UI Semibold" panose="020B0702040204020203" pitchFamily="34" charset="0"/>
              </a:rPr>
              <a:t> </a:t>
            </a:r>
          </a:p>
        </p:txBody>
      </p:sp>
      <p:pic>
        <p:nvPicPr>
          <p:cNvPr id="28" name="Picture 2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86099" y="3994959"/>
            <a:ext cx="389875" cy="459018"/>
          </a:xfrm>
          <a:prstGeom prst="rect">
            <a:avLst/>
          </a:prstGeom>
        </p:spPr>
      </p:pic>
      <p:pic>
        <p:nvPicPr>
          <p:cNvPr id="29"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28849" y="3991298"/>
            <a:ext cx="520461" cy="5109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6360898" y="3950343"/>
            <a:ext cx="557072" cy="5657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2765135" y="3950343"/>
            <a:ext cx="557072" cy="56576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bwMode="auto">
          <a:xfrm>
            <a:off x="10706774" y="1368146"/>
            <a:ext cx="1470396" cy="4875855"/>
          </a:xfrm>
          <a:prstGeom prst="rect">
            <a:avLst/>
          </a:prstGeom>
          <a:solidFill>
            <a:schemeClr val="tx1">
              <a:lumMod val="20000"/>
              <a:lumOff val="80000"/>
            </a:schemeClr>
          </a:solidFill>
          <a:ln w="12700" cap="flat" cmpd="sng" algn="ctr">
            <a:solidFill>
              <a:schemeClr val="tx1">
                <a:lumMod val="40000"/>
                <a:lumOff val="60000"/>
              </a:schemeClr>
            </a:solidFill>
            <a:prstDash val="solid"/>
            <a:headEnd type="none" w="med" len="med"/>
            <a:tailEnd type="none" w="med" len="med"/>
          </a:ln>
          <a:effectLst/>
        </p:spPr>
        <p:txBody>
          <a:bodyPr vert="horz" wrap="square" lIns="91427" tIns="91427" rIns="91423" bIns="91427" numCol="1" rtlCol="0" anchor="t" anchorCtr="0" compatLnSpc="1">
            <a:prstTxWarp prst="textNoShape">
              <a:avLst/>
            </a:prstTxWarp>
          </a:bodyPr>
          <a:lstStyle/>
          <a:p>
            <a:pPr defTabSz="932407">
              <a:defRPr/>
            </a:pPr>
            <a:endParaRPr lang="en-US" sz="1801" kern="0" dirty="0" err="1">
              <a:solidFill>
                <a:srgbClr val="000000"/>
              </a:solidFill>
              <a:latin typeface="Segoe UI Light"/>
            </a:endParaRP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2845" y="2741042"/>
            <a:ext cx="1278255" cy="1194283"/>
          </a:xfrm>
          <a:prstGeom prst="rect">
            <a:avLst/>
          </a:prstGeom>
        </p:spPr>
      </p:pic>
    </p:spTree>
    <p:extLst>
      <p:ext uri="{BB962C8B-B14F-4D97-AF65-F5344CB8AC3E}">
        <p14:creationId xmlns:p14="http://schemas.microsoft.com/office/powerpoint/2010/main" val="4164419962"/>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 Implementation</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663242" y="1584292"/>
            <a:ext cx="11618683" cy="4993314"/>
          </a:xfrm>
          <a:prstGeom prst="rect">
            <a:avLst/>
          </a:prstGeom>
        </p:spPr>
      </p:pic>
    </p:spTree>
    <p:extLst>
      <p:ext uri="{BB962C8B-B14F-4D97-AF65-F5344CB8AC3E}">
        <p14:creationId xmlns:p14="http://schemas.microsoft.com/office/powerpoint/2010/main" val="1252917874"/>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831482" y="1550291"/>
            <a:ext cx="10773511" cy="5061316"/>
          </a:xfrm>
          <a:prstGeom prst="rect">
            <a:avLst/>
          </a:prstGeom>
        </p:spPr>
      </p:pic>
    </p:spTree>
    <p:extLst>
      <p:ext uri="{BB962C8B-B14F-4D97-AF65-F5344CB8AC3E}">
        <p14:creationId xmlns:p14="http://schemas.microsoft.com/office/powerpoint/2010/main" val="854621192"/>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661476" y="1573768"/>
            <a:ext cx="11113523" cy="3846989"/>
          </a:xfrm>
          <a:prstGeom prst="rect">
            <a:avLst/>
          </a:prstGeom>
        </p:spPr>
      </p:pic>
    </p:spTree>
    <p:extLst>
      <p:ext uri="{BB962C8B-B14F-4D97-AF65-F5344CB8AC3E}">
        <p14:creationId xmlns:p14="http://schemas.microsoft.com/office/powerpoint/2010/main" val="2279670906"/>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 and Deployment</a:t>
            </a:r>
            <a:endParaRPr lang="en-US" dirty="0"/>
          </a:p>
        </p:txBody>
      </p:sp>
    </p:spTree>
    <p:extLst>
      <p:ext uri="{BB962C8B-B14F-4D97-AF65-F5344CB8AC3E}">
        <p14:creationId xmlns:p14="http://schemas.microsoft.com/office/powerpoint/2010/main" val="3978993182"/>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Publishing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normAutofit/>
          </a:bodyPr>
          <a:lstStyle/>
          <a:p>
            <a:r>
              <a:rPr lang="en-US" sz="4896" dirty="0"/>
              <a:t>3 easy steps</a:t>
            </a:r>
          </a:p>
          <a:p>
            <a:pPr lvl="1"/>
            <a:r>
              <a:rPr lang="en-US" sz="4488" dirty="0"/>
              <a:t>Restore package dependencies</a:t>
            </a:r>
          </a:p>
          <a:p>
            <a:pPr lvl="1"/>
            <a:r>
              <a:rPr lang="en-US" sz="4488" dirty="0"/>
              <a:t>Publish your application</a:t>
            </a:r>
          </a:p>
          <a:p>
            <a:pPr lvl="1"/>
            <a:r>
              <a:rPr lang="en-US" sz="4488" dirty="0"/>
              <a:t>Deploy on production</a:t>
            </a:r>
          </a:p>
        </p:txBody>
      </p:sp>
    </p:spTree>
    <p:extLst>
      <p:ext uri="{BB962C8B-B14F-4D97-AF65-F5344CB8AC3E}">
        <p14:creationId xmlns:p14="http://schemas.microsoft.com/office/powerpoint/2010/main" val="1126400019"/>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4 Publishing process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normAutofit fontScale="92500" lnSpcReduction="20000"/>
          </a:bodyPr>
          <a:lstStyle/>
          <a:p>
            <a:r>
              <a:rPr lang="en-US" dirty="0" smtClean="0"/>
              <a:t>ASP.NET 4 publishing process executes as </a:t>
            </a:r>
            <a:r>
              <a:rPr lang="en-US" dirty="0" err="1" smtClean="0"/>
              <a:t>MSBuild</a:t>
            </a:r>
            <a:r>
              <a:rPr lang="en-US" dirty="0" smtClean="0"/>
              <a:t> task</a:t>
            </a:r>
            <a:endParaRPr lang="en-US" dirty="0"/>
          </a:p>
          <a:p>
            <a:endParaRPr lang="en-US" dirty="0" smtClean="0"/>
          </a:p>
          <a:p>
            <a:r>
              <a:rPr lang="en-US" dirty="0" smtClean="0"/>
              <a:t>You invoke the build and MS Build calls the publish process</a:t>
            </a:r>
          </a:p>
          <a:p>
            <a:endParaRPr lang="en-US" dirty="0" smtClean="0"/>
          </a:p>
          <a:p>
            <a:r>
              <a:rPr lang="en-US" dirty="0" smtClean="0"/>
              <a:t>To Customize publishing process, need to understand all the </a:t>
            </a:r>
            <a:r>
              <a:rPr lang="en-US" dirty="0" err="1" smtClean="0"/>
              <a:t>MSBuild</a:t>
            </a:r>
            <a:r>
              <a:rPr lang="en-US" dirty="0" smtClean="0"/>
              <a:t> tasks, targets, properties and customization is </a:t>
            </a:r>
            <a:r>
              <a:rPr lang="en-US" b="1" dirty="0" smtClean="0"/>
              <a:t>complex!!</a:t>
            </a:r>
          </a:p>
          <a:p>
            <a:pPr marL="0" indent="0">
              <a:buNone/>
            </a:pPr>
            <a:endParaRPr lang="en-US" dirty="0" smtClean="0"/>
          </a:p>
        </p:txBody>
      </p:sp>
    </p:spTree>
    <p:extLst>
      <p:ext uri="{BB962C8B-B14F-4D97-AF65-F5344CB8AC3E}">
        <p14:creationId xmlns:p14="http://schemas.microsoft.com/office/powerpoint/2010/main" val="2700516007"/>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in ASP.NET Core</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More simpler process model</a:t>
            </a:r>
          </a:p>
          <a:p>
            <a:pPr marL="0" indent="0">
              <a:buNone/>
            </a:pPr>
            <a:r>
              <a:rPr lang="en-US" dirty="0" smtClean="0"/>
              <a:t> </a:t>
            </a:r>
          </a:p>
          <a:p>
            <a:pPr marL="0" indent="0">
              <a:buNone/>
            </a:pPr>
            <a:endParaRPr lang="en-US" dirty="0"/>
          </a:p>
          <a:p>
            <a:pPr marL="0" indent="0">
              <a:buNone/>
            </a:pPr>
            <a:endParaRPr lang="en-US" dirty="0" smtClean="0"/>
          </a:p>
          <a:p>
            <a:endParaRPr lang="en-US" dirty="0"/>
          </a:p>
        </p:txBody>
      </p:sp>
      <p:pic>
        <p:nvPicPr>
          <p:cNvPr id="4" name="Picture 3"/>
          <p:cNvPicPr>
            <a:picLocks noChangeAspect="1"/>
          </p:cNvPicPr>
          <p:nvPr/>
        </p:nvPicPr>
        <p:blipFill>
          <a:blip r:embed="rId3"/>
          <a:stretch>
            <a:fillRect/>
          </a:stretch>
        </p:blipFill>
        <p:spPr>
          <a:xfrm>
            <a:off x="1094962" y="2693848"/>
            <a:ext cx="8266074" cy="3020113"/>
          </a:xfrm>
          <a:prstGeom prst="rect">
            <a:avLst/>
          </a:prstGeom>
        </p:spPr>
      </p:pic>
    </p:spTree>
    <p:extLst>
      <p:ext uri="{BB962C8B-B14F-4D97-AF65-F5344CB8AC3E}">
        <p14:creationId xmlns:p14="http://schemas.microsoft.com/office/powerpoint/2010/main" val="1581471817"/>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Module- for IIS and IIS Express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ASP.NET Core is native IIS module used to proxy requests to external processes that it manages</a:t>
            </a:r>
          </a:p>
          <a:p>
            <a:endParaRPr lang="en-US" dirty="0" smtClean="0"/>
          </a:p>
          <a:p>
            <a:r>
              <a:rPr lang="en-US" dirty="0" smtClean="0"/>
              <a:t>On Windows, the ASP.NET web application is hosted by an external process outside of IIS. </a:t>
            </a:r>
          </a:p>
          <a:p>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4254983111"/>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to IIS 	</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Enabling the </a:t>
            </a:r>
            <a:r>
              <a:rPr lang="en-US" i="1" dirty="0" err="1" smtClean="0"/>
              <a:t>IISIntegration</a:t>
            </a:r>
            <a:r>
              <a:rPr lang="en-US" i="1" dirty="0" smtClean="0"/>
              <a:t> components</a:t>
            </a:r>
          </a:p>
          <a:p>
            <a:pPr marL="0" indent="0">
              <a:buNone/>
            </a:pPr>
            <a:endParaRPr lang="en-US" i="1" dirty="0"/>
          </a:p>
        </p:txBody>
      </p:sp>
      <p:pic>
        <p:nvPicPr>
          <p:cNvPr id="4" name="Picture 3"/>
          <p:cNvPicPr>
            <a:picLocks noChangeAspect="1"/>
          </p:cNvPicPr>
          <p:nvPr/>
        </p:nvPicPr>
        <p:blipFill>
          <a:blip r:embed="rId2"/>
          <a:stretch>
            <a:fillRect/>
          </a:stretch>
        </p:blipFill>
        <p:spPr>
          <a:xfrm>
            <a:off x="1722437" y="2609924"/>
            <a:ext cx="9239172" cy="4173457"/>
          </a:xfrm>
          <a:prstGeom prst="rect">
            <a:avLst/>
          </a:prstGeom>
        </p:spPr>
      </p:pic>
    </p:spTree>
    <p:extLst>
      <p:ext uri="{BB962C8B-B14F-4D97-AF65-F5344CB8AC3E}">
        <p14:creationId xmlns:p14="http://schemas.microsoft.com/office/powerpoint/2010/main" val="1926018559"/>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ASP.NET Core Module</a:t>
            </a:r>
            <a:endParaRPr lang="en-US" dirty="0"/>
          </a:p>
        </p:txBody>
      </p:sp>
      <p:sp>
        <p:nvSpPr>
          <p:cNvPr id="3" name="Content Placeholder 2"/>
          <p:cNvSpPr>
            <a:spLocks noGrp="1"/>
          </p:cNvSpPr>
          <p:nvPr>
            <p:ph idx="4294967295"/>
          </p:nvPr>
        </p:nvSpPr>
        <p:spPr>
          <a:xfrm>
            <a:off x="503237" y="1861968"/>
            <a:ext cx="6581669" cy="4437962"/>
          </a:xfrm>
          <a:prstGeom prst="rect">
            <a:avLst/>
          </a:prstGeom>
        </p:spPr>
        <p:txBody>
          <a:bodyPr/>
          <a:lstStyle/>
          <a:p>
            <a:r>
              <a:rPr lang="en-US" dirty="0" smtClean="0"/>
              <a:t>Install Microsoft .NET Core 1.0.0 Windows Server Hosting</a:t>
            </a:r>
          </a:p>
          <a:p>
            <a:r>
              <a:rPr lang="en-US" dirty="0" smtClean="0"/>
              <a:t>This module creates reverse proxy between IIS and Kestrel server </a:t>
            </a:r>
          </a:p>
          <a:p>
            <a:endParaRPr lang="en-US" dirty="0"/>
          </a:p>
          <a:p>
            <a:endParaRPr lang="en-US" dirty="0"/>
          </a:p>
        </p:txBody>
      </p:sp>
      <p:pic>
        <p:nvPicPr>
          <p:cNvPr id="4" name="Picture 3"/>
          <p:cNvPicPr>
            <a:picLocks noChangeAspect="1"/>
          </p:cNvPicPr>
          <p:nvPr/>
        </p:nvPicPr>
        <p:blipFill>
          <a:blip r:embed="rId3"/>
          <a:stretch>
            <a:fillRect/>
          </a:stretch>
        </p:blipFill>
        <p:spPr>
          <a:xfrm>
            <a:off x="7069806" y="2187298"/>
            <a:ext cx="5094397" cy="3332861"/>
          </a:xfrm>
          <a:prstGeom prst="rect">
            <a:avLst/>
          </a:prstGeom>
        </p:spPr>
      </p:pic>
    </p:spTree>
    <p:extLst>
      <p:ext uri="{BB962C8B-B14F-4D97-AF65-F5344CB8AC3E}">
        <p14:creationId xmlns:p14="http://schemas.microsoft.com/office/powerpoint/2010/main" val="423040430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id="{D1C68606-4399-4FB6-84E3-7ACBD136E554}" vid="{AE4D14AF-2BA8-4F77-B6DE-52B1C884B76A}"/>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398</Value>
      <Value>11</Value>
      <Value>3</Value>
      <Value>14</Value>
    </TaxCatchAll>
    <AverageRating xmlns="http://schemas.microsoft.com/sharepoint/v3" xsi:nil="true"/>
    <Event_x0020_End_x0020_Date xmlns="e36bfbf9-5e42-489c-a259-4c54eb22cb57">2015-01-30T08:00:00+00:00</Event_x0020_End_x0020_Date>
    <Event_x0020_Start_x0020_Date xmlns="e36bfbf9-5e42-489c-a259-4c54eb22cb57">2015-01-26T08:00:00+00:00</Event_x0020_Start_x0020_Date>
    <MS_x0020_Speaker xmlns="e36bfbf9-5e42-489c-a259-4c54eb22cb57">
      <UserInfo>
        <DisplayName/>
        <AccountId xsi:nil="true"/>
        <AccountType/>
      </UserInfo>
    </MS_x0020_Speaker>
    <External_x0020_Speaker xmlns="e36bfbf9-5e42-489c-a259-4c54eb22cb57" xsi:nil="true"/>
    <Session_x0020_Code xmlns="e36bfbf9-5e42-489c-a259-4c54eb22cb57">DEV406</Session_x0020_Code>
    <Presentation_x0020_Date xmlns="e36bfbf9-5e42-489c-a259-4c54eb22cb57">2015-01-26T00:00:00-08:00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o359a72c0e394a2bbc3ef6c803acc180>
    <LikesCount xmlns="http://schemas.microsoft.com/sharepoint/v3" xsi:nil="true"/>
    <o05f84fa51b8493184c53e88c1048d4a xmlns="e36bfbf9-5e42-489c-a259-4c54eb22cb57">
      <Terms xmlns="http://schemas.microsoft.com/office/infopath/2007/PartnerControls"/>
    </o05f84fa51b8493184c53e88c1048d4a>
    <Ratings xmlns="http://schemas.microsoft.com/sharepoint/v3" xsi:nil="true"/>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LikedBy xmlns="http://schemas.microsoft.com/sharepoint/v3">
      <UserInfo>
        <DisplayName/>
        <AccountId xsi:nil="true"/>
        <AccountType/>
      </UserInfo>
    </LikedBy>
    <o915802bd8fb417bbe5f6f423fd076a0 xmlns="e36bfbf9-5e42-489c-a259-4c54eb22cb57">
      <Terms xmlns="http://schemas.microsoft.com/office/infopath/2007/PartnerControls"/>
    </o915802bd8fb417bbe5f6f423fd076a0>
    <TaxKeywordTaxHTField xmlns="230e9df3-be65-4c73-a93b-d1236ebd677e">
      <Terms xmlns="http://schemas.microsoft.com/office/infopath/2007/PartnerControls">
        <TermInfo xmlns="http://schemas.microsoft.com/office/infopath/2007/PartnerControls">
          <TermName xmlns="http://schemas.microsoft.com/office/infopath/2007/PartnerControls">NDC - ASP.NET 5</TermName>
          <TermId xmlns="http://schemas.microsoft.com/office/infopath/2007/PartnerControls">2a894afe-c5d7-4c19-abd1-299f20d98c6d</TermId>
        </TermInfo>
      </Terms>
    </TaxKeywordTaxHTField>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l3c4e8b902d24cac82560b32d42c7cb4>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33CAB5FC-3224-439A-8A87-66BDC350A1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openxmlformats.org/package/2006/metadata/core-properties"/>
    <ds:schemaRef ds:uri="http://purl.org/dc/elements/1.1/"/>
    <ds:schemaRef ds:uri="230e9df3-be65-4c73-a93b-d1236ebd677e"/>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e36bfbf9-5e42-489c-a259-4c54eb22cb57"/>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TR20_BO_CT_Template</Template>
  <TotalTime>4869</TotalTime>
  <Words>4337</Words>
  <Application>Microsoft Office PowerPoint</Application>
  <PresentationFormat>Custom</PresentationFormat>
  <Paragraphs>748</Paragraphs>
  <Slides>102</Slides>
  <Notes>25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102</vt:i4>
      </vt:variant>
    </vt:vector>
  </HeadingPairs>
  <TitlesOfParts>
    <vt:vector size="116" baseType="lpstr">
      <vt:lpstr>ＭＳ Ｐゴシック</vt:lpstr>
      <vt:lpstr>Arial</vt:lpstr>
      <vt:lpstr>Avenir LT Pro 45 Book</vt:lpstr>
      <vt:lpstr>Calibri</vt:lpstr>
      <vt:lpstr>Consolas</vt:lpstr>
      <vt:lpstr>Segoe Semibold</vt:lpstr>
      <vt:lpstr>Segoe UI</vt:lpstr>
      <vt:lpstr>Segoe UI Light</vt:lpstr>
      <vt:lpstr>Segoe UI Semibold</vt:lpstr>
      <vt:lpstr>Segoe UI Semilight</vt:lpstr>
      <vt:lpstr>Wingdings</vt:lpstr>
      <vt:lpstr>Build</vt:lpstr>
      <vt:lpstr>TechEd 2014 Dk Blue</vt:lpstr>
      <vt:lpstr>5-30610_Microsoft_Ignite_Keynote_Template</vt:lpstr>
      <vt:lpstr>PowerPoint Presentation</vt:lpstr>
      <vt:lpstr>PowerPoint Presentation</vt:lpstr>
      <vt:lpstr>PowerPoint Presentation</vt:lpstr>
      <vt:lpstr>ASP.NET Core  What and Why</vt:lpstr>
      <vt:lpstr>.NET Core and ASP.NET Core</vt:lpstr>
      <vt:lpstr>.NET Any developer, any app, any platform</vt:lpstr>
      <vt:lpstr>Exciting times ahead for .NET</vt:lpstr>
      <vt:lpstr>History of .NET “verticals”</vt:lpstr>
      <vt:lpstr>PowerPoint Presentation</vt:lpstr>
      <vt:lpstr>.NET Framework 4.6</vt:lpstr>
      <vt:lpstr>.NET today—the family gets bigger</vt:lpstr>
      <vt:lpstr>.NET today—app models and libraries</vt:lpstr>
      <vt:lpstr>10k foot view</vt:lpstr>
      <vt:lpstr>What is Microsoft Open Source</vt:lpstr>
      <vt:lpstr>Tools for any developer and any app</vt:lpstr>
      <vt:lpstr>NuGet is mainstream in .NET Core</vt:lpstr>
      <vt:lpstr>NuGet is mainstream in .NET Core</vt:lpstr>
      <vt:lpstr>What is .NET Core</vt:lpstr>
      <vt:lpstr>Benefits of .NET Core</vt:lpstr>
      <vt:lpstr>Languages supported</vt:lpstr>
      <vt:lpstr>App Models built on top of .NET Core</vt:lpstr>
      <vt:lpstr>Download .NET Core</vt:lpstr>
      <vt:lpstr>.NET Compiler  Platform (“Roslyn”) </vt:lpstr>
      <vt:lpstr>PowerPoint Presentation</vt:lpstr>
      <vt:lpstr>Platform Portability</vt:lpstr>
      <vt:lpstr>.NET Standard</vt:lpstr>
      <vt:lpstr>.NET Standard</vt:lpstr>
      <vt:lpstr>Comparison to PCL</vt:lpstr>
      <vt:lpstr>.NET Standard—returning APIs</vt:lpstr>
      <vt:lpstr>.NET CLI</vt:lpstr>
      <vt:lpstr>.NET Core Application Types</vt:lpstr>
      <vt:lpstr>Portable</vt:lpstr>
      <vt:lpstr>Self-Contained</vt:lpstr>
      <vt:lpstr>How does ASP.NET fit in?</vt:lpstr>
      <vt:lpstr>PowerPoint Presentation</vt:lpstr>
      <vt:lpstr>What is Open Source?</vt:lpstr>
      <vt:lpstr>PowerPoint Presentation</vt:lpstr>
      <vt:lpstr>History of ASP (18+ years)</vt:lpstr>
      <vt:lpstr>ASP.NET and the Modern Web</vt:lpstr>
      <vt:lpstr>Modern Web - Agility</vt:lpstr>
      <vt:lpstr>Modern Web - Fast</vt:lpstr>
      <vt:lpstr>Modern Web - Cloud</vt:lpstr>
      <vt:lpstr>Modern Web – Cross Platform</vt:lpstr>
      <vt:lpstr>ASP.NET 2015 in a Nutshell</vt:lpstr>
      <vt:lpstr>PowerPoint Presentation</vt:lpstr>
      <vt:lpstr>ASP.NET Core - Compatibility</vt:lpstr>
      <vt:lpstr>How ASP.NET Process Request in previous versions</vt:lpstr>
      <vt:lpstr>New Processing Model with IIS</vt:lpstr>
      <vt:lpstr>Hosting Servers</vt:lpstr>
      <vt:lpstr>Self Hosted Servers</vt:lpstr>
      <vt:lpstr>WebHostBuilder</vt:lpstr>
      <vt:lpstr>Services Available in Startup</vt:lpstr>
      <vt:lpstr>Routing and MVC 6</vt:lpstr>
      <vt:lpstr>MVC 6</vt:lpstr>
      <vt:lpstr>Routing</vt:lpstr>
      <vt:lpstr>Attribute Routing</vt:lpstr>
      <vt:lpstr>Attribute Routing</vt:lpstr>
      <vt:lpstr>Combining Routing Parameters</vt:lpstr>
      <vt:lpstr>Route Parameters</vt:lpstr>
      <vt:lpstr>HTTP Based Routes</vt:lpstr>
      <vt:lpstr>Areas</vt:lpstr>
      <vt:lpstr>Controllers</vt:lpstr>
      <vt:lpstr>POCO Controllers</vt:lpstr>
      <vt:lpstr>Model Binding Changes</vt:lpstr>
      <vt:lpstr>Razor</vt:lpstr>
      <vt:lpstr>Razor Directives</vt:lpstr>
      <vt:lpstr>Building Middleware</vt:lpstr>
      <vt:lpstr>Katana – OWIN Implementation by Microsoft</vt:lpstr>
      <vt:lpstr>What is OWIN</vt:lpstr>
      <vt:lpstr>How OWIN/Katana works?</vt:lpstr>
      <vt:lpstr>OWIN Classification</vt:lpstr>
      <vt:lpstr>OWIN Specification</vt:lpstr>
      <vt:lpstr>Helios</vt:lpstr>
      <vt:lpstr>OWIN Middleware</vt:lpstr>
      <vt:lpstr>Dependency Injection</vt:lpstr>
      <vt:lpstr>Dependency Injection</vt:lpstr>
      <vt:lpstr>Dependency Injection  </vt:lpstr>
      <vt:lpstr>Dependency Injection  </vt:lpstr>
      <vt:lpstr>@inject</vt:lpstr>
      <vt:lpstr>Logging and Diagnostics</vt:lpstr>
      <vt:lpstr>Logging and Error Handling</vt:lpstr>
      <vt:lpstr>Implementing Logging</vt:lpstr>
      <vt:lpstr>Error Handling</vt:lpstr>
      <vt:lpstr>Status Code Pages</vt:lpstr>
      <vt:lpstr>StatusCodePages extension methods</vt:lpstr>
      <vt:lpstr>Tag Helpers</vt:lpstr>
      <vt:lpstr>Tag Helpers</vt:lpstr>
      <vt:lpstr>Tag Helpers</vt:lpstr>
      <vt:lpstr>Tag Helper Implementation</vt:lpstr>
      <vt:lpstr>Tag Helper Implementation</vt:lpstr>
      <vt:lpstr>MVC Tag Helpers</vt:lpstr>
      <vt:lpstr>Validation Tag Helpers</vt:lpstr>
      <vt:lpstr>Hosting and Deployment</vt:lpstr>
      <vt:lpstr>ASP.NET Core Publishing</vt:lpstr>
      <vt:lpstr>ASP.NET 4 Publishing process</vt:lpstr>
      <vt:lpstr>Publishing in ASP.NET Core</vt:lpstr>
      <vt:lpstr>ASP.NET Core Module- for IIS and IIS Express</vt:lpstr>
      <vt:lpstr>Publishing to IIS  </vt:lpstr>
      <vt:lpstr>Installing ASP.NET Core Module</vt:lpstr>
      <vt:lpstr>App Pool settings</vt:lpstr>
      <vt:lpstr>ASP.NET Core - Summary</vt:lpstr>
      <vt:lpstr>ASP.NET Core resources</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NDC Workshop - ASP.NET 5</dc:title>
  <dc:subject>NDC - ASP.NET 5</dc:subject>
  <dc:creator>Jon Galloway</dc:creator>
  <cp:keywords>NDC - ASP.NET 5</cp:keywords>
  <cp:lastModifiedBy>Ovais Mehboob</cp:lastModifiedBy>
  <cp:revision>203</cp:revision>
  <dcterms:created xsi:type="dcterms:W3CDTF">2015-01-26T11:56:29Z</dcterms:created>
  <dcterms:modified xsi:type="dcterms:W3CDTF">2017-07-19T18:19:25Z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11;#Washington State Convention and Trade Center|2ebf141d-f871-4cc9-bf08-f87f112ab464</vt:lpwstr>
  </property>
  <property fmtid="{D5CDD505-2E9C-101B-9397-08002B2CF9AE}" pid="7" name="Track">
    <vt:lpwstr/>
  </property>
  <property fmtid="{D5CDD505-2E9C-101B-9397-08002B2CF9AE}" pid="8" name="Event Location">
    <vt:lpwstr>3;#Seattle|54f46ed2-c77e-4a59-b182-a4171fdb0d11</vt:lpwstr>
  </property>
  <property fmtid="{D5CDD505-2E9C-101B-9397-08002B2CF9AE}" pid="9" name="Campaign">
    <vt:lpwstr/>
  </property>
  <property fmtid="{D5CDD505-2E9C-101B-9397-08002B2CF9AE}" pid="10" name="TaxKeyword">
    <vt:lpwstr>398;#TechReady 20|d66e15dc-e38a-4dc4-bb8f-017a6839aaae</vt:lpwstr>
  </property>
  <property fmtid="{D5CDD505-2E9C-101B-9397-08002B2CF9AE}" pid="11" name="Audience1">
    <vt:lpwstr/>
  </property>
  <property fmtid="{D5CDD505-2E9C-101B-9397-08002B2CF9AE}" pid="12" name="Event Name">
    <vt:lpwstr>14;#TechReady|ebdf1b7d-d34f-4ccf-ac45-ca5a756d5c65</vt:lpwstr>
  </property>
</Properties>
</file>